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69" r:id="rId4"/>
    <p:sldId id="359" r:id="rId5"/>
    <p:sldId id="360" r:id="rId6"/>
    <p:sldId id="361" r:id="rId7"/>
    <p:sldId id="346" r:id="rId8"/>
    <p:sldId id="347" r:id="rId9"/>
    <p:sldId id="348" r:id="rId10"/>
    <p:sldId id="349" r:id="rId11"/>
    <p:sldId id="287" r:id="rId12"/>
    <p:sldId id="290" r:id="rId13"/>
    <p:sldId id="307" r:id="rId14"/>
    <p:sldId id="368" r:id="rId15"/>
    <p:sldId id="370" r:id="rId16"/>
    <p:sldId id="329" r:id="rId17"/>
    <p:sldId id="354" r:id="rId18"/>
    <p:sldId id="355" r:id="rId19"/>
    <p:sldId id="373" r:id="rId20"/>
    <p:sldId id="372" r:id="rId21"/>
    <p:sldId id="365" r:id="rId22"/>
    <p:sldId id="366" r:id="rId23"/>
    <p:sldId id="358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C46"/>
    <a:srgbClr val="698335"/>
    <a:srgbClr val="4F6228"/>
    <a:srgbClr val="EBF1DE"/>
    <a:srgbClr val="D7E4BD"/>
    <a:srgbClr val="A6C36B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60" d="100"/>
          <a:sy n="60" d="100"/>
        </p:scale>
        <p:origin x="-15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4824-1AE9-4A0B-BDFD-78E42ED889C3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7045-0326-4C2D-9E43-9D2C7D993C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7045-0326-4C2D-9E43-9D2C7D993C6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4DBB-A11E-4A22-A236-4D8322DF71C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4DBB-A11E-4A22-A236-4D8322DF71C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4DBB-A11E-4A22-A236-4D8322DF71C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4DBB-A11E-4A22-A236-4D8322DF71CB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7045-0326-4C2D-9E43-9D2C7D993C6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7045-0326-4C2D-9E43-9D2C7D993C6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7045-0326-4C2D-9E43-9D2C7D993C6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07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78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78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3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3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3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20B0-AB8A-4A11-B8CE-5FEEE49B63F9}" type="datetimeFigureOut">
              <a:rPr lang="en-GB" smtClean="0"/>
              <a:pPr/>
              <a:t>02/05/2012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C1AF-9C8F-4C98-9312-8A00571A9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20B5-407F-4CA0-B124-ACFCEA41AD0E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144F-67AE-4BBF-A4D1-914CCC1588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71243"/>
            <a:ext cx="9144000" cy="27699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00CC00"/>
              </a:gs>
              <a:gs pos="100000">
                <a:srgbClr val="33CC33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© AM Technology  	</a:t>
            </a:r>
            <a:r>
              <a:rPr lang="en-GB" sz="1200" baseline="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              </a:t>
            </a:r>
            <a:r>
              <a:rPr lang="en-GB" sz="120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  <a:sym typeface="Wingdings"/>
              </a:rPr>
              <a:t>	gilda.gasparini@amtechuk.com</a:t>
            </a:r>
            <a:r>
              <a:rPr lang="en-GB" sz="120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     	                      	Patented Technology</a:t>
            </a:r>
            <a:endParaRPr lang="en-GB" sz="120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64288" y="188640"/>
            <a:ext cx="181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www.amtechuk.com </a:t>
            </a:r>
            <a:endParaRPr lang="en-GB" sz="1400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786961" y="145661"/>
            <a:ext cx="2636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Leelawadee" pitchFamily="34" charset="-34"/>
                <a:cs typeface="Leelawadee" pitchFamily="34" charset="-34"/>
              </a:rPr>
              <a:t>AM T</a:t>
            </a:r>
            <a:r>
              <a:rPr lang="en-GB" sz="1400" dirty="0" smtClean="0">
                <a:latin typeface="Leelawadee" pitchFamily="34" charset="-34"/>
                <a:cs typeface="Leelawadee" pitchFamily="34" charset="-34"/>
              </a:rPr>
              <a:t>echnology</a:t>
            </a:r>
          </a:p>
          <a:p>
            <a:r>
              <a:rPr lang="en-GB" sz="1100" dirty="0" smtClean="0">
                <a:latin typeface="Leelawadee" pitchFamily="34" charset="-34"/>
                <a:cs typeface="Leelawadee" pitchFamily="34" charset="-34"/>
              </a:rPr>
              <a:t>Engineering Chemistry </a:t>
            </a:r>
            <a:endParaRPr lang="en-GB" sz="11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" name="Picture 9" descr="GGG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07277" y="116632"/>
            <a:ext cx="520307" cy="503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9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Leelawadee" pitchFamily="34" charset="-34"/>
          <a:ea typeface="+mj-ea"/>
          <a:cs typeface="Leelawadee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Process Intensification through Coflore Reactors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80" y="4196680"/>
            <a:ext cx="5032648" cy="2112640"/>
          </a:xfrm>
        </p:spPr>
        <p:txBody>
          <a:bodyPr>
            <a:noAutofit/>
          </a:bodyPr>
          <a:lstStyle/>
          <a:p>
            <a:pPr algn="l"/>
            <a:r>
              <a:rPr lang="en-GB" sz="1800" dirty="0" smtClean="0"/>
              <a:t>Dr Gilda Gasparini</a:t>
            </a:r>
          </a:p>
          <a:p>
            <a:pPr algn="l"/>
            <a:endParaRPr lang="en-GB" sz="1800" dirty="0" smtClean="0"/>
          </a:p>
          <a:p>
            <a:pPr algn="l"/>
            <a:r>
              <a:rPr lang="en-GB" sz="1800" dirty="0" smtClean="0"/>
              <a:t>Process Intensification 2012</a:t>
            </a:r>
            <a:endParaRPr lang="en-GB" sz="1800" dirty="0" smtClean="0"/>
          </a:p>
          <a:p>
            <a:pPr algn="l"/>
            <a:r>
              <a:rPr lang="en-GB" sz="1800" dirty="0" smtClean="0"/>
              <a:t>Newcastle upon </a:t>
            </a:r>
            <a:r>
              <a:rPr lang="en-GB" sz="1800" dirty="0" err="1" smtClean="0"/>
              <a:t>Thyne</a:t>
            </a:r>
            <a:endParaRPr lang="en-GB" sz="1800" dirty="0" smtClean="0"/>
          </a:p>
          <a:p>
            <a:pPr algn="l"/>
            <a:r>
              <a:rPr lang="en-GB" sz="1800" dirty="0" smtClean="0"/>
              <a:t>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May 2012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600" y="3047028"/>
            <a:ext cx="3228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Operating capacity - 1 to 10 litres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10 temperature control zones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High design pressure/temperature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Low pressure drop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High mixing efficiency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475" y="1520668"/>
            <a:ext cx="755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Industrial scale Coflore systems use the same mixing technique but the reaction cells are expanded into long tubes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ATR – Industrial scale</a:t>
            </a:r>
            <a:endParaRPr lang="en-GB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89420" y="4467815"/>
            <a:ext cx="1366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Patents pending</a:t>
            </a:r>
          </a:p>
        </p:txBody>
      </p:sp>
      <p:pic>
        <p:nvPicPr>
          <p:cNvPr id="12" name="Picture 11" descr="SDIM0387.jpg"/>
          <p:cNvPicPr>
            <a:picLocks noChangeAspect="1"/>
          </p:cNvPicPr>
          <p:nvPr/>
        </p:nvPicPr>
        <p:blipFill>
          <a:blip r:embed="rId3" cstate="print"/>
          <a:srcRect b="13364"/>
          <a:stretch>
            <a:fillRect/>
          </a:stretch>
        </p:blipFill>
        <p:spPr>
          <a:xfrm>
            <a:off x="4838132" y="2251890"/>
            <a:ext cx="2961564" cy="3848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64" y="5437183"/>
            <a:ext cx="1191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Patents pending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916832"/>
          <a:ext cx="5400600" cy="153854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010862"/>
                <a:gridCol w="3389738"/>
              </a:tblGrid>
              <a:tr h="215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mixing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Liquid homogeneous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Equivalent to static mixer at 4 m/s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1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L/L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Equivalent to ½ litre batch at 400 rpm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215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G/L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&gt; 1 l batch at 600 rpm</a:t>
                      </a: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  <a:tr h="41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G/L/S</a:t>
                      </a: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 times </a:t>
                      </a:r>
                      <a:r>
                        <a:rPr lang="en-US" sz="1600" dirty="0" smtClean="0"/>
                        <a:t>better </a:t>
                      </a:r>
                      <a:r>
                        <a:rPr lang="en-US" sz="1600" dirty="0"/>
                        <a:t>than 100 ml batch</a:t>
                      </a: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/>
                </a:tc>
              </a:tr>
            </a:tbl>
          </a:graphicData>
        </a:graphic>
      </p:graphicFrame>
      <p:pic>
        <p:nvPicPr>
          <p:cNvPr id="5" name="Picture 4" descr="IMGP0900.JPG"/>
          <p:cNvPicPr>
            <a:picLocks noChangeAspect="1"/>
          </p:cNvPicPr>
          <p:nvPr/>
        </p:nvPicPr>
        <p:blipFill>
          <a:blip r:embed="rId2" cstate="print"/>
          <a:srcRect l="24561" t="12816" r="7788" b="7402"/>
          <a:stretch>
            <a:fillRect/>
          </a:stretch>
        </p:blipFill>
        <p:spPr>
          <a:xfrm>
            <a:off x="6516216" y="1916832"/>
            <a:ext cx="1921995" cy="1649979"/>
          </a:xfrm>
          <a:prstGeom prst="roundRect">
            <a:avLst>
              <a:gd name="adj" fmla="val 3521"/>
            </a:avLst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13940" r="26560" b="16565"/>
          <a:stretch/>
        </p:blipFill>
        <p:spPr bwMode="auto">
          <a:xfrm>
            <a:off x="3637879" y="4096901"/>
            <a:ext cx="1422400" cy="1432560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0" t="25501" r="52902" b="59000"/>
          <a:stretch/>
        </p:blipFill>
        <p:spPr bwMode="auto">
          <a:xfrm>
            <a:off x="1758279" y="4086741"/>
            <a:ext cx="1341120" cy="1371600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8439" y="5807005"/>
            <a:ext cx="144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Homogenous liquids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0919" y="5807005"/>
            <a:ext cx="144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Gas/liquid mixtures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5960" y="5945505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Slurries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1440160" cy="1449642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48246" y="944678"/>
            <a:ext cx="24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Coflore Design -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 of reactions:</a:t>
            </a: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None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Hoffman reaction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Suzuki reaction		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Bourne reaction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Nitration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Polymerisations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Grignard reactions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De-hydrogenations</a:t>
            </a:r>
          </a:p>
          <a:p>
            <a:pPr marL="0" lvl="0" indent="0" eaLnBrk="0" fontAlgn="base" hangingPunct="0">
              <a:spcBef>
                <a:spcPts val="48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Bu-Li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Solid handling: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PVA </a:t>
            </a:r>
            <a:r>
              <a:rPr lang="en-GB" dirty="0"/>
              <a:t>particles, 50-200 µm, 30% concentration</a:t>
            </a:r>
          </a:p>
          <a:p>
            <a:r>
              <a:rPr lang="en-GB" dirty="0"/>
              <a:t>Alumina particles, 50-200 µm, 10%</a:t>
            </a:r>
          </a:p>
          <a:p>
            <a:r>
              <a:rPr lang="en-GB" dirty="0"/>
              <a:t>Caesium carbonate, up to 10%</a:t>
            </a:r>
          </a:p>
          <a:p>
            <a:r>
              <a:rPr lang="en-GB" dirty="0"/>
              <a:t>Precipitation of </a:t>
            </a:r>
            <a:r>
              <a:rPr lang="en-GB" dirty="0" err="1"/>
              <a:t>NaCl</a:t>
            </a:r>
            <a:r>
              <a:rPr lang="en-GB" dirty="0"/>
              <a:t> up to 25%</a:t>
            </a:r>
          </a:p>
          <a:p>
            <a:r>
              <a:rPr lang="en-GB" dirty="0"/>
              <a:t>Precipitation of </a:t>
            </a:r>
            <a:r>
              <a:rPr lang="en-GB" dirty="0" err="1"/>
              <a:t>hydroiodide</a:t>
            </a:r>
            <a:r>
              <a:rPr lang="en-GB" dirty="0"/>
              <a:t> salt of N-</a:t>
            </a:r>
            <a:r>
              <a:rPr lang="en-GB" dirty="0" err="1"/>
              <a:t>iodomorpholine</a:t>
            </a:r>
            <a:endParaRPr lang="en-GB" dirty="0"/>
          </a:p>
          <a:p>
            <a:r>
              <a:rPr lang="en-GB" dirty="0" err="1"/>
              <a:t>Semicarbazone</a:t>
            </a:r>
            <a:r>
              <a:rPr lang="en-GB" dirty="0"/>
              <a:t> synthesis</a:t>
            </a:r>
          </a:p>
          <a:p>
            <a:r>
              <a:rPr lang="en-GB" dirty="0"/>
              <a:t>Nanoparticles clumps</a:t>
            </a:r>
          </a:p>
          <a:p>
            <a:r>
              <a:rPr lang="en-GB" dirty="0" err="1"/>
              <a:t>Pd</a:t>
            </a:r>
            <a:r>
              <a:rPr lang="en-GB" dirty="0"/>
              <a:t>/Al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 </a:t>
            </a:r>
            <a:r>
              <a:rPr lang="en-GB" dirty="0"/>
              <a:t>retained in the block</a:t>
            </a:r>
          </a:p>
          <a:p>
            <a:r>
              <a:rPr lang="en-GB" dirty="0"/>
              <a:t>Enzyme in whole </a:t>
            </a:r>
            <a:r>
              <a:rPr lang="en-GB" dirty="0" smtClean="0"/>
              <a:t>cells</a:t>
            </a:r>
          </a:p>
          <a:p>
            <a:r>
              <a:rPr lang="en-GB" dirty="0" smtClean="0"/>
              <a:t>Crystallisation of </a:t>
            </a:r>
            <a:r>
              <a:rPr lang="en-GB" dirty="0"/>
              <a:t>CaCO</a:t>
            </a:r>
            <a:r>
              <a:rPr lang="en-GB" baseline="-25000" dirty="0"/>
              <a:t>3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Crystallisation of glycine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8246" y="944678"/>
            <a:ext cx="23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Coflore  –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77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48118"/>
          <a:stretch>
            <a:fillRect/>
          </a:stretch>
        </p:blipFill>
        <p:spPr bwMode="auto">
          <a:xfrm>
            <a:off x="251520" y="3717032"/>
            <a:ext cx="4104456" cy="18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t="53735"/>
          <a:stretch>
            <a:fillRect/>
          </a:stretch>
        </p:blipFill>
        <p:spPr bwMode="auto">
          <a:xfrm>
            <a:off x="4454243" y="3717032"/>
            <a:ext cx="45822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1520" y="59492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Browne, D., et al., </a:t>
            </a:r>
            <a:r>
              <a:rPr lang="en-GB" sz="1400" dirty="0" smtClean="0"/>
              <a:t>Continuous Flow Processing of Slurries: Evaluation of an Agitated Cell Reactor, OPRD, </a:t>
            </a:r>
            <a:r>
              <a:rPr lang="en-GB" sz="1400" dirty="0"/>
              <a:t>2011, 15 (3), </a:t>
            </a:r>
            <a:r>
              <a:rPr lang="en-GB" sz="1400" dirty="0" err="1"/>
              <a:t>pp</a:t>
            </a:r>
            <a:r>
              <a:rPr lang="en-GB" sz="1400" dirty="0"/>
              <a:t> 693–697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8246" y="944678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Coflore  – Solid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77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246" y="944678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Coflore Design – Solid handling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2" y="3233192"/>
            <a:ext cx="4201622" cy="2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1864"/>
            <a:ext cx="2259891" cy="27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9492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Browne, D., et al., </a:t>
            </a:r>
            <a:r>
              <a:rPr lang="en-GB" sz="1400" dirty="0" smtClean="0"/>
              <a:t>Continuous Flow Processing of Slurries: Evaluation of an Agitated Cell Reactor, OPRD, </a:t>
            </a:r>
            <a:r>
              <a:rPr lang="en-GB" sz="1400" dirty="0"/>
              <a:t>2011, 15 (3), </a:t>
            </a:r>
            <a:r>
              <a:rPr lang="en-GB" sz="1400" dirty="0" err="1"/>
              <a:t>pp</a:t>
            </a:r>
            <a:r>
              <a:rPr lang="en-GB" sz="1400" dirty="0"/>
              <a:t> 693–697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6474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– test results</a:t>
            </a:r>
            <a:endParaRPr lang="en-GB" sz="1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1" y="1340768"/>
            <a:ext cx="17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API: Gabapentin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10727" r="9894" b="43031"/>
          <a:stretch>
            <a:fillRect/>
          </a:stretch>
        </p:blipFill>
        <p:spPr bwMode="auto">
          <a:xfrm>
            <a:off x="129196" y="3043792"/>
            <a:ext cx="8862516" cy="21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37196" y="1628800"/>
            <a:ext cx="22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Leelawadee" pitchFamily="34" charset="-34"/>
              </a:rPr>
              <a:t>Hofmann Degradation</a:t>
            </a:r>
            <a:endParaRPr lang="en-GB" dirty="0">
              <a:cs typeface="Leelawadee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128" y="1340768"/>
            <a:ext cx="3692280" cy="10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harmagen logo 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7044" y="5733256"/>
            <a:ext cx="2232965" cy="6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600200"/>
            <a:ext cx="8177213" cy="47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DL – amino acid resolution: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Production of L – amino acids and </a:t>
            </a:r>
            <a:r>
              <a:rPr lang="el-GR" sz="1800" dirty="0" smtClean="0"/>
              <a:t>α</a:t>
            </a:r>
            <a:r>
              <a:rPr lang="en-GB" sz="1800" dirty="0" smtClean="0"/>
              <a:t> – </a:t>
            </a:r>
            <a:r>
              <a:rPr lang="en-GB" sz="1800" dirty="0" err="1" smtClean="0"/>
              <a:t>keto</a:t>
            </a:r>
            <a:r>
              <a:rPr lang="en-GB" sz="1800" dirty="0" smtClean="0"/>
              <a:t> acid.</a:t>
            </a:r>
          </a:p>
          <a:p>
            <a:r>
              <a:rPr lang="en-GB" sz="1800" dirty="0" smtClean="0"/>
              <a:t>Move away from using a batch process towards a continuous system.</a:t>
            </a:r>
          </a:p>
          <a:p>
            <a:r>
              <a:rPr lang="en-GB" sz="1800" dirty="0"/>
              <a:t>G/L/S </a:t>
            </a:r>
            <a:r>
              <a:rPr lang="en-GB" sz="1800" dirty="0" smtClean="0"/>
              <a:t>system.</a:t>
            </a:r>
          </a:p>
          <a:p>
            <a:r>
              <a:rPr lang="en-GB" sz="1800" dirty="0" smtClean="0"/>
              <a:t>&gt; 24 hours reaction time</a:t>
            </a:r>
            <a:endParaRPr lang="en-GB" sz="1800" dirty="0"/>
          </a:p>
          <a:p>
            <a:r>
              <a:rPr lang="en-GB" sz="1800" dirty="0"/>
              <a:t>Enzyme as a slurry, loaded on whole </a:t>
            </a:r>
            <a:r>
              <a:rPr lang="en-GB" sz="1800" dirty="0" smtClean="0"/>
              <a:t>cells</a:t>
            </a:r>
            <a:r>
              <a:rPr lang="en-US" sz="1800" dirty="0"/>
              <a:t>.</a:t>
            </a:r>
            <a:endParaRPr lang="en-GB" sz="1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069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714" y="5810278"/>
            <a:ext cx="2335922" cy="5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246" y="94467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err="1" smtClean="0"/>
              <a:t>Biocatalytic</a:t>
            </a:r>
            <a:r>
              <a:rPr lang="en-GB" b="1" dirty="0" smtClean="0"/>
              <a:t> oxidase</a:t>
            </a:r>
          </a:p>
        </p:txBody>
      </p:sp>
    </p:spTree>
    <p:extLst>
      <p:ext uri="{BB962C8B-B14F-4D97-AF65-F5344CB8AC3E}">
        <p14:creationId xmlns:p14="http://schemas.microsoft.com/office/powerpoint/2010/main" val="23176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0" y="1700808"/>
            <a:ext cx="6052993" cy="39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CR.DEC.2010 052.JPG"/>
          <p:cNvPicPr>
            <a:picLocks noChangeAspect="1"/>
          </p:cNvPicPr>
          <p:nvPr/>
        </p:nvPicPr>
        <p:blipFill>
          <a:blip r:embed="rId3" cstate="print"/>
          <a:srcRect l="3651" t="3333" r="158" b="13333"/>
          <a:stretch>
            <a:fillRect/>
          </a:stretch>
        </p:blipFill>
        <p:spPr>
          <a:xfrm>
            <a:off x="482600" y="2088870"/>
            <a:ext cx="2095244" cy="24202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5694524"/>
            <a:ext cx="2335922" cy="5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19545008">
            <a:off x="4515928" y="3028245"/>
            <a:ext cx="2369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Batch - 1 litre (400 rpm mixer)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0493" y="1318653"/>
            <a:ext cx="320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Flow - 1 litre ATR (&lt;120 strokes pm mixer)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15471" y="1700808"/>
            <a:ext cx="528349" cy="416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2600" y="4831307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1-10 litre ATR flow reactor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46" y="94467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err="1" smtClean="0"/>
              <a:t>Biocatalytic</a:t>
            </a:r>
            <a:r>
              <a:rPr lang="en-GB" b="1" dirty="0" smtClean="0"/>
              <a:t> oxidase</a:t>
            </a:r>
          </a:p>
        </p:txBody>
      </p:sp>
    </p:spTree>
    <p:extLst>
      <p:ext uri="{BB962C8B-B14F-4D97-AF65-F5344CB8AC3E}">
        <p14:creationId xmlns:p14="http://schemas.microsoft.com/office/powerpoint/2010/main" val="3654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4848"/>
            <a:ext cx="6054492" cy="39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CR.DEC.2010 052.JPG"/>
          <p:cNvPicPr>
            <a:picLocks noChangeAspect="1"/>
          </p:cNvPicPr>
          <p:nvPr/>
        </p:nvPicPr>
        <p:blipFill>
          <a:blip r:embed="rId3" cstate="print"/>
          <a:srcRect l="3651" t="3333" r="158" b="13333"/>
          <a:stretch>
            <a:fillRect/>
          </a:stretch>
        </p:blipFill>
        <p:spPr>
          <a:xfrm>
            <a:off x="482600" y="2185988"/>
            <a:ext cx="2095244" cy="24202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5694524"/>
            <a:ext cx="2335922" cy="5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rot="20246166">
            <a:off x="5359589" y="2997585"/>
            <a:ext cx="285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Batch - 4 litre batch (400 rpm mixer)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0493" y="1318653"/>
            <a:ext cx="320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Flow - 1 litre ATR (&lt;120 strokes pm mixer)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7941" y="1662768"/>
            <a:ext cx="333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Flow - 10 litre ATR  (&lt;120 strokes pm mixer)</a:t>
            </a:r>
          </a:p>
          <a:p>
            <a:r>
              <a:rPr lang="en-GB" sz="1400" dirty="0" smtClean="0"/>
              <a:t>(70% less oxygen)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54137" y="2117748"/>
            <a:ext cx="336356" cy="270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22315" y="1583139"/>
            <a:ext cx="287616" cy="267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2600" y="4831307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1-10 litre ATR flow reactor</a:t>
            </a:r>
          </a:p>
        </p:txBody>
      </p:sp>
      <p:sp>
        <p:nvSpPr>
          <p:cNvPr id="18" name="TextBox 17"/>
          <p:cNvSpPr txBox="1"/>
          <p:nvPr/>
        </p:nvSpPr>
        <p:spPr>
          <a:xfrm rot="19545008">
            <a:off x="4515928" y="3028245"/>
            <a:ext cx="2369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Batch - 1 litre (400 rpm mixer)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46" y="94467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err="1" smtClean="0"/>
              <a:t>Biocatalytic</a:t>
            </a:r>
            <a:r>
              <a:rPr lang="en-GB" b="1" dirty="0" smtClean="0"/>
              <a:t> oxidase</a:t>
            </a:r>
          </a:p>
        </p:txBody>
      </p:sp>
    </p:spTree>
    <p:extLst>
      <p:ext uri="{BB962C8B-B14F-4D97-AF65-F5344CB8AC3E}">
        <p14:creationId xmlns:p14="http://schemas.microsoft.com/office/powerpoint/2010/main" val="1191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R.DEC.2010 052.JPG"/>
          <p:cNvPicPr>
            <a:picLocks noChangeAspect="1"/>
          </p:cNvPicPr>
          <p:nvPr/>
        </p:nvPicPr>
        <p:blipFill>
          <a:blip r:embed="rId2" cstate="print"/>
          <a:srcRect l="3651" t="3333" r="158" b="13333"/>
          <a:stretch>
            <a:fillRect/>
          </a:stretch>
        </p:blipFill>
        <p:spPr>
          <a:xfrm>
            <a:off x="482600" y="2088870"/>
            <a:ext cx="2095244" cy="24202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5694524"/>
            <a:ext cx="2335922" cy="5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82600" y="4831307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1-10 litre ATR flow reactor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46" y="94467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err="1" smtClean="0"/>
              <a:t>Biocatalytic</a:t>
            </a:r>
            <a:r>
              <a:rPr lang="en-GB" b="1" dirty="0" smtClean="0"/>
              <a:t> oxidase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1772816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Continuous makes this process scalable</a:t>
            </a:r>
          </a:p>
          <a:p>
            <a:endParaRPr lang="en-GB" dirty="0"/>
          </a:p>
          <a:p>
            <a:r>
              <a:rPr lang="en-GB" dirty="0" smtClean="0"/>
              <a:t>LCA data: 10 L continuous </a:t>
            </a:r>
            <a:r>
              <a:rPr lang="en-GB" dirty="0" err="1" smtClean="0"/>
              <a:t>vs</a:t>
            </a:r>
            <a:r>
              <a:rPr lang="en-GB" dirty="0" smtClean="0"/>
              <a:t> 10 1L batch cycles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88% reduction in kWh/L consumption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90% reduction in CO2 production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 smtClean="0"/>
              <a:t>Energy consumption and CO2 production increase more slowly in continuous than batch</a:t>
            </a:r>
          </a:p>
          <a:p>
            <a:endParaRPr lang="en-GB" dirty="0"/>
          </a:p>
          <a:p>
            <a:r>
              <a:rPr lang="en-GB" dirty="0" smtClean="0"/>
              <a:t>	even more benefits will be achieved at 	larger scale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3593592" y="45889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246" y="944678"/>
            <a:ext cx="3370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AM Technology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dirty="0" smtClean="0"/>
              <a:t>Based in the UK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dirty="0" smtClean="0"/>
              <a:t>Founded in 2000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dirty="0" smtClean="0"/>
              <a:t>Manufacture chemical reactors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dirty="0" smtClean="0"/>
              <a:t>Strong focus on innovation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b="2245"/>
          <a:stretch/>
        </p:blipFill>
        <p:spPr>
          <a:xfrm>
            <a:off x="5508104" y="3212976"/>
            <a:ext cx="3322199" cy="3348000"/>
          </a:xfrm>
          <a:prstGeom prst="rect">
            <a:avLst/>
          </a:prstGeom>
        </p:spPr>
      </p:pic>
      <p:pic>
        <p:nvPicPr>
          <p:cNvPr id="8" name="Picture 7" descr="ACR Platform with digital control modified.JP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tretch/>
        </p:blipFill>
        <p:spPr>
          <a:xfrm>
            <a:off x="2661927" y="3501008"/>
            <a:ext cx="2918185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20627"/>
          <a:stretch/>
        </p:blipFill>
        <p:spPr>
          <a:xfrm>
            <a:off x="403470" y="2745328"/>
            <a:ext cx="20549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5694524"/>
            <a:ext cx="2335922" cy="5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8246" y="944678"/>
            <a:ext cx="206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err="1" smtClean="0"/>
              <a:t>Biocatalytic</a:t>
            </a:r>
            <a:r>
              <a:rPr lang="en-GB" b="1" dirty="0" smtClean="0"/>
              <a:t> oxidase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5278144" cy="383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82600" y="4427820"/>
            <a:ext cx="278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– 80 ml ACR flow reactor</a:t>
            </a:r>
          </a:p>
        </p:txBody>
      </p:sp>
      <p:pic>
        <p:nvPicPr>
          <p:cNvPr id="22" name="Picture 21" descr="ACR Platform with digital control modified.JP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tretch/>
        </p:blipFill>
        <p:spPr>
          <a:xfrm>
            <a:off x="482600" y="2060848"/>
            <a:ext cx="2366767" cy="218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9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246" y="944678"/>
            <a:ext cx="466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Continuous crystallisation – preliminary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4080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Calcium carbonate crystals</a:t>
            </a:r>
          </a:p>
          <a:p>
            <a:r>
              <a:rPr lang="en-GB" dirty="0"/>
              <a:t>CaCl</a:t>
            </a:r>
            <a:r>
              <a:rPr lang="en-GB" baseline="-25000" dirty="0"/>
              <a:t>2</a:t>
            </a:r>
            <a:r>
              <a:rPr lang="en-GB" dirty="0"/>
              <a:t> + Na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             CaCO</a:t>
            </a:r>
            <a:r>
              <a:rPr lang="en-GB" baseline="-25000" dirty="0"/>
              <a:t>3</a:t>
            </a:r>
            <a:r>
              <a:rPr lang="en-GB" dirty="0"/>
              <a:t>  + 2NaCl</a:t>
            </a:r>
          </a:p>
          <a:p>
            <a:r>
              <a:rPr lang="en-GB" dirty="0" smtClean="0"/>
              <a:t>ACR 100, 10 ml/min</a:t>
            </a:r>
          </a:p>
          <a:p>
            <a:r>
              <a:rPr lang="en-GB" dirty="0" smtClean="0"/>
              <a:t>Test run = 3 hours, consistent particle size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1188" y="6093296"/>
            <a:ext cx="27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Tests performed by </a:t>
            </a:r>
            <a:r>
              <a:rPr lang="en-GB" dirty="0" smtClean="0">
                <a:latin typeface="Bauhaus 93" pitchFamily="82" charset="0"/>
              </a:rPr>
              <a:t>CMAC</a:t>
            </a:r>
            <a:endParaRPr lang="en-GB" dirty="0">
              <a:latin typeface="Bauhaus 93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3" y="2902571"/>
            <a:ext cx="2198850" cy="34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NiTech\CaCO3\Photos\DSC_0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3"/>
            <a:ext cx="30092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1720" y="1988840"/>
            <a:ext cx="3839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246" y="944678"/>
            <a:ext cx="466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Continuous crystallisation – preliminary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87" y="2853264"/>
            <a:ext cx="3669869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5" y="2889264"/>
            <a:ext cx="4319285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4080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Calcium carbonate crystals</a:t>
            </a:r>
          </a:p>
          <a:p>
            <a:r>
              <a:rPr lang="en-GB" dirty="0"/>
              <a:t>CaCl</a:t>
            </a:r>
            <a:r>
              <a:rPr lang="en-GB" baseline="-25000" dirty="0"/>
              <a:t>2</a:t>
            </a:r>
            <a:r>
              <a:rPr lang="en-GB" dirty="0"/>
              <a:t> + Na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             CaCO</a:t>
            </a:r>
            <a:r>
              <a:rPr lang="en-GB" baseline="-25000" dirty="0"/>
              <a:t>3</a:t>
            </a:r>
            <a:r>
              <a:rPr lang="en-GB" dirty="0"/>
              <a:t>  + 2NaCl</a:t>
            </a:r>
          </a:p>
          <a:p>
            <a:r>
              <a:rPr lang="en-GB" dirty="0" smtClean="0"/>
              <a:t>ACR 100, 10 ml/min</a:t>
            </a:r>
          </a:p>
          <a:p>
            <a:r>
              <a:rPr lang="en-GB" dirty="0" smtClean="0"/>
              <a:t>Test run = 3 hours, consistent particle size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1188" y="6093296"/>
            <a:ext cx="27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Tests performed by </a:t>
            </a:r>
            <a:r>
              <a:rPr lang="en-GB" dirty="0" smtClean="0">
                <a:latin typeface="Bauhaus 93" pitchFamily="82" charset="0"/>
              </a:rPr>
              <a:t>CMAC</a:t>
            </a:r>
            <a:endParaRPr lang="en-GB" dirty="0">
              <a:latin typeface="Bauhaus 93" pitchFamily="8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1720" y="1988840"/>
            <a:ext cx="3839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46" y="944678"/>
            <a:ext cx="14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GB" b="1" dirty="0" smtClean="0"/>
              <a:t>AMT focuses</a:t>
            </a:r>
            <a:endParaRPr lang="en-GB" b="1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43808" y="1454168"/>
            <a:ext cx="2534682" cy="1326760"/>
            <a:chOff x="5724128" y="1238364"/>
            <a:chExt cx="3168352" cy="1658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274368"/>
              <a:ext cx="1440160" cy="1449642"/>
            </a:xfrm>
            <a:prstGeom prst="ellips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" name="Picture 3" descr="IMG_1964.JPG"/>
            <p:cNvPicPr>
              <a:picLocks noChangeAspect="1"/>
            </p:cNvPicPr>
            <p:nvPr/>
          </p:nvPicPr>
          <p:blipFill>
            <a:blip r:embed="rId3" cstate="print">
              <a:lum bright="20000" contrast="10000"/>
            </a:blip>
            <a:srcRect l="16432" r="10645" b="7640"/>
            <a:stretch>
              <a:fillRect/>
            </a:stretch>
          </p:blipFill>
          <p:spPr>
            <a:xfrm>
              <a:off x="7146549" y="1238364"/>
              <a:ext cx="1745931" cy="16584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971600" y="195131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Solid handling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8228" y="3491716"/>
            <a:ext cx="370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 up – Counter current extraction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/>
          <a:stretch/>
        </p:blipFill>
        <p:spPr>
          <a:xfrm>
            <a:off x="5186149" y="2780928"/>
            <a:ext cx="1486671" cy="1563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43585"/>
            <a:ext cx="2188464" cy="1438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5147900"/>
            <a:ext cx="29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Pump selection – Gravity feed</a:t>
            </a:r>
            <a:endParaRPr lang="en-GB" dirty="0"/>
          </a:p>
        </p:txBody>
      </p:sp>
      <p:pic>
        <p:nvPicPr>
          <p:cNvPr id="11" name="Picture 3" descr="C:\Users\RA\AppData\Local\Microsoft\Windows\Temporary Internet Files\Content.Outlook\7U9U9MND\CIMG2424SCALE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" t="3839" r="2328"/>
          <a:stretch/>
        </p:blipFill>
        <p:spPr bwMode="auto">
          <a:xfrm>
            <a:off x="4507324" y="4469071"/>
            <a:ext cx="2632801" cy="19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5" name="Picture 4" descr="ACR Platform with digital control modified.JPG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tretch/>
        </p:blipFill>
        <p:spPr>
          <a:xfrm>
            <a:off x="4427984" y="2307634"/>
            <a:ext cx="4281837" cy="39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Mixing independent of throughput</a:t>
            </a:r>
          </a:p>
          <a:p>
            <a:r>
              <a:rPr lang="en-GB" dirty="0" smtClean="0"/>
              <a:t>Age segregation of products</a:t>
            </a:r>
          </a:p>
          <a:p>
            <a:r>
              <a:rPr lang="en-GB" dirty="0" smtClean="0"/>
              <a:t>Scale-ability</a:t>
            </a:r>
          </a:p>
          <a:p>
            <a:r>
              <a:rPr lang="en-GB" dirty="0" smtClean="0"/>
              <a:t>Multi-phase handling</a:t>
            </a:r>
          </a:p>
          <a:p>
            <a:r>
              <a:rPr lang="en-GB" dirty="0" smtClean="0"/>
              <a:t>From 10 ml to 10 litres volume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452364"/>
            <a:ext cx="1296144" cy="181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809625"/>
            <a:ext cx="6819591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Flow reactors – benefits compared to batch reactors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8623" y="4346953"/>
            <a:ext cx="4199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Improved yields/purity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Reduced equipment size/cost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Reduced solvent use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Increased output flexibility 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Faster scale up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dirty="0" smtClean="0"/>
              <a:t>Improved energy efficiency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0027" y="1505333"/>
            <a:ext cx="2592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Simultaneous feed/discharge/heating/cooling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028" y="2838241"/>
            <a:ext cx="2592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heat transfer capacity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76563" y="3627488"/>
            <a:ext cx="3636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extreme temperatures can be employed for shorter periods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76563" y="2220522"/>
            <a:ext cx="3636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reaction time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76563" y="1769043"/>
            <a:ext cx="3636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Optimum separation of reactants and products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0028" y="3330082"/>
            <a:ext cx="2592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mixing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0028" y="3780459"/>
            <a:ext cx="2592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Orderly flow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76563" y="3151612"/>
            <a:ext cx="3636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safety for hazardous reactions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76563" y="2693700"/>
            <a:ext cx="3636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reactant concentration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6563" y="1297036"/>
            <a:ext cx="3636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reaction time control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472351" y="1985322"/>
            <a:ext cx="1099653" cy="883682"/>
          </a:xfrm>
          <a:prstGeom prst="rightArrow">
            <a:avLst>
              <a:gd name="adj1" fmla="val 41493"/>
              <a:gd name="adj2" fmla="val 5673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0029" y="2149053"/>
            <a:ext cx="2592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Reactor does not store reacted material </a:t>
            </a:r>
          </a:p>
        </p:txBody>
      </p:sp>
    </p:spTree>
    <p:extLst>
      <p:ext uri="{BB962C8B-B14F-4D97-AF65-F5344CB8AC3E}">
        <p14:creationId xmlns:p14="http://schemas.microsoft.com/office/powerpoint/2010/main" val="36043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809625"/>
            <a:ext cx="6819591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Coflore design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6007" y="270892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CSTRs in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8664" y="4000996"/>
            <a:ext cx="2507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Increased flexibility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Residence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multi phase (G/L, S/L)</a:t>
            </a:r>
          </a:p>
          <a:p>
            <a:endParaRPr lang="en-GB" dirty="0"/>
          </a:p>
          <a:p>
            <a:r>
              <a:rPr lang="en-GB" dirty="0" smtClean="0"/>
              <a:t>Low pressure drop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cheaper pump</a:t>
            </a:r>
          </a:p>
          <a:p>
            <a:endParaRPr lang="en-GB" dirty="0"/>
          </a:p>
          <a:p>
            <a:r>
              <a:rPr lang="en-GB" dirty="0" smtClean="0"/>
              <a:t>Easy scale up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873770" y="1556792"/>
            <a:ext cx="5393590" cy="836273"/>
            <a:chOff x="611560" y="1628800"/>
            <a:chExt cx="5353897" cy="830119"/>
          </a:xfrm>
        </p:grpSpPr>
        <p:pic>
          <p:nvPicPr>
            <p:cNvPr id="6" name="Picture 5" descr="cstr1.jpg"/>
            <p:cNvPicPr>
              <a:picLocks noChangeAspect="1"/>
            </p:cNvPicPr>
            <p:nvPr/>
          </p:nvPicPr>
          <p:blipFill>
            <a:blip r:embed="rId2" cstate="print"/>
            <a:srcRect l="23631" t="20664" b="57720"/>
            <a:stretch>
              <a:fillRect/>
            </a:stretch>
          </p:blipFill>
          <p:spPr>
            <a:xfrm>
              <a:off x="611560" y="1628800"/>
              <a:ext cx="2919273" cy="830119"/>
            </a:xfrm>
            <a:prstGeom prst="rect">
              <a:avLst/>
            </a:prstGeom>
          </p:spPr>
        </p:pic>
        <p:pic>
          <p:nvPicPr>
            <p:cNvPr id="7" name="Picture 6" descr="cstr1.jpg"/>
            <p:cNvPicPr>
              <a:picLocks noChangeAspect="1"/>
            </p:cNvPicPr>
            <p:nvPr/>
          </p:nvPicPr>
          <p:blipFill>
            <a:blip r:embed="rId2" cstate="print"/>
            <a:srcRect l="27398" t="20664" b="57720"/>
            <a:stretch>
              <a:fillRect/>
            </a:stretch>
          </p:blipFill>
          <p:spPr>
            <a:xfrm>
              <a:off x="3190200" y="1628800"/>
              <a:ext cx="2775257" cy="830119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 rot="5400000">
            <a:off x="1865788" y="3351935"/>
            <a:ext cx="1099653" cy="883682"/>
          </a:xfrm>
          <a:prstGeom prst="rightArrow">
            <a:avLst>
              <a:gd name="adj1" fmla="val 41493"/>
              <a:gd name="adj2" fmla="val 5673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17347" y="4777566"/>
            <a:ext cx="1099653" cy="883682"/>
          </a:xfrm>
          <a:prstGeom prst="rightArrow">
            <a:avLst>
              <a:gd name="adj1" fmla="val 41493"/>
              <a:gd name="adj2" fmla="val 5673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6982" y="4604935"/>
            <a:ext cx="2689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Dynamic mixing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Multistage for orderly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278845" y="2961571"/>
            <a:ext cx="259307" cy="2320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bliqueTopRight"/>
            <a:lightRig rig="sunrise" dir="t">
              <a:rot lat="0" lon="0" rev="9600000"/>
            </a:lightRig>
          </a:scene3d>
          <a:sp3d contourW="12700" prstMaterial="metal">
            <a:bevelT h="3810000" prst="coolSlant"/>
            <a:contourClr>
              <a:schemeClr val="tx1">
                <a:lumMod val="95000"/>
                <a:lumOff val="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 flipH="1">
            <a:off x="468313" y="4081666"/>
            <a:ext cx="7979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High capital/maintenance cost of mechanical seals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Single mechanical seals leak product out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Double mechanical seals leak product in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High axial mixing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Long (multi impeller shafts) shafts create stability problems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Centrifugal separation problems (two phase mixtures)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/>
              <a:t>Baffles are difficult to design and install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8313" y="849868"/>
            <a:ext cx="49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Designing dynamically mixed flow reactors</a:t>
            </a:r>
            <a:endParaRPr lang="en-GB" sz="1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8313" y="1531987"/>
            <a:ext cx="6286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</a:rPr>
              <a:t>Conventional rotating stirrers are  poorly suited to flow reactors</a:t>
            </a:r>
          </a:p>
        </p:txBody>
      </p:sp>
      <p:sp>
        <p:nvSpPr>
          <p:cNvPr id="16" name="Oval 15"/>
          <p:cNvSpPr/>
          <p:nvPr/>
        </p:nvSpPr>
        <p:spPr>
          <a:xfrm rot="18120000">
            <a:off x="4265415" y="2925893"/>
            <a:ext cx="257563" cy="24293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18120000">
            <a:off x="4209974" y="2325067"/>
            <a:ext cx="914400" cy="5153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3166424">
            <a:off x="4281119" y="3253745"/>
            <a:ext cx="914400" cy="5153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-360000">
            <a:off x="3366719" y="2882979"/>
            <a:ext cx="914400" cy="5153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ircular Arrow 13"/>
          <p:cNvSpPr/>
          <p:nvPr/>
        </p:nvSpPr>
        <p:spPr>
          <a:xfrm>
            <a:off x="3678342" y="2309772"/>
            <a:ext cx="1476000" cy="1476000"/>
          </a:xfrm>
          <a:prstGeom prst="circularArrow">
            <a:avLst>
              <a:gd name="adj1" fmla="val 3154"/>
              <a:gd name="adj2" fmla="val 1965203"/>
              <a:gd name="adj3" fmla="val 7199067"/>
              <a:gd name="adj4" fmla="val 10800000"/>
              <a:gd name="adj5" fmla="val 11865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>
          <a:xfrm>
            <a:off x="5301685" y="2811440"/>
            <a:ext cx="1440000" cy="1440000"/>
          </a:xfrm>
          <a:prstGeom prst="donut">
            <a:avLst>
              <a:gd name="adj" fmla="val 4674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  <a:scene3d>
            <a:camera prst="orthographicFront">
              <a:rot lat="0" lon="600000" rev="0"/>
            </a:camera>
            <a:lightRig rig="threePt" dir="t"/>
          </a:scene3d>
          <a:sp3d extrusionH="1587500" contourW="12700"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78973" y="2879903"/>
            <a:ext cx="1260000" cy="1296000"/>
          </a:xfrm>
          <a:prstGeom prst="ellipse">
            <a:avLst/>
          </a:prstGeom>
          <a:solidFill>
            <a:srgbClr val="92D05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495960" y="3261318"/>
            <a:ext cx="719847" cy="72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600000" rev="0"/>
            </a:camera>
            <a:lightRig rig="threePt" dir="t"/>
          </a:scene3d>
          <a:sp3d extrusionH="996950" contourW="12700">
            <a:bevelT prst="relaxedInset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84442" y="2202116"/>
            <a:ext cx="32676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GB" dirty="0" smtClean="0"/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Efficient radial mixing 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No baffles (self baffling)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No seals or magnetic couplings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No centrifugal effects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No shaft stability problems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– Transverse Mixing</a:t>
            </a:r>
            <a:endParaRPr lang="en-GB" sz="1400" b="1" dirty="0" smtClean="0"/>
          </a:p>
        </p:txBody>
      </p:sp>
      <p:sp>
        <p:nvSpPr>
          <p:cNvPr id="2" name="Left-Right Arrow 1"/>
          <p:cNvSpPr/>
          <p:nvPr/>
        </p:nvSpPr>
        <p:spPr>
          <a:xfrm>
            <a:off x="5469428" y="441810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540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29 -9.43789E-7 L 0.02379 -9.43789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b.jpg"/>
          <p:cNvPicPr>
            <a:picLocks noChangeAspect="1"/>
          </p:cNvPicPr>
          <p:nvPr/>
        </p:nvPicPr>
        <p:blipFill>
          <a:blip r:embed="rId2" cstate="print"/>
          <a:srcRect l="32269" t="2525" r="35486" b="3600"/>
          <a:stretch>
            <a:fillRect/>
          </a:stretch>
        </p:blipFill>
        <p:spPr>
          <a:xfrm>
            <a:off x="4275181" y="1545387"/>
            <a:ext cx="1741251" cy="39786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5337560" y="3260652"/>
            <a:ext cx="1115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 flow</a:t>
            </a:r>
            <a:endParaRPr lang="en-GB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633" y="2218439"/>
            <a:ext cx="103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Reaction cell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2633" y="27434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Inter-stage channel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0733" y="1714910"/>
            <a:ext cx="793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Discharge</a:t>
            </a:r>
            <a:endParaRPr lang="en-GB" sz="1200" dirty="0"/>
          </a:p>
        </p:txBody>
      </p:sp>
      <p:pic>
        <p:nvPicPr>
          <p:cNvPr id="5" name="Picture 4" descr="cba.jpg"/>
          <p:cNvPicPr>
            <a:picLocks noChangeAspect="1"/>
          </p:cNvPicPr>
          <p:nvPr/>
        </p:nvPicPr>
        <p:blipFill>
          <a:blip r:embed="rId3" cstate="print"/>
          <a:srcRect l="12667" t="14621" r="19650" b="16483"/>
          <a:stretch>
            <a:fillRect/>
          </a:stretch>
        </p:blipFill>
        <p:spPr>
          <a:xfrm>
            <a:off x="6872247" y="2195184"/>
            <a:ext cx="886333" cy="705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8977" y="3136454"/>
            <a:ext cx="807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Agitator</a:t>
            </a:r>
            <a:endParaRPr lang="en-GB" sz="1200" dirty="0"/>
          </a:p>
        </p:txBody>
      </p:sp>
      <p:sp>
        <p:nvSpPr>
          <p:cNvPr id="23" name="Freeform 22"/>
          <p:cNvSpPr/>
          <p:nvPr/>
        </p:nvSpPr>
        <p:spPr>
          <a:xfrm>
            <a:off x="5943504" y="1911778"/>
            <a:ext cx="544749" cy="3190672"/>
          </a:xfrm>
          <a:custGeom>
            <a:avLst/>
            <a:gdLst>
              <a:gd name="connsiteX0" fmla="*/ 544749 w 544749"/>
              <a:gd name="connsiteY0" fmla="*/ 3190672 h 3190672"/>
              <a:gd name="connsiteX1" fmla="*/ 107004 w 544749"/>
              <a:gd name="connsiteY1" fmla="*/ 2996119 h 3190672"/>
              <a:gd name="connsiteX2" fmla="*/ 496111 w 544749"/>
              <a:gd name="connsiteY2" fmla="*/ 2704290 h 3190672"/>
              <a:gd name="connsiteX3" fmla="*/ 77821 w 544749"/>
              <a:gd name="connsiteY3" fmla="*/ 2373549 h 3190672"/>
              <a:gd name="connsiteX4" fmla="*/ 505838 w 544749"/>
              <a:gd name="connsiteY4" fmla="*/ 2101175 h 3190672"/>
              <a:gd name="connsiteX5" fmla="*/ 107004 w 544749"/>
              <a:gd name="connsiteY5" fmla="*/ 1770434 h 3190672"/>
              <a:gd name="connsiteX6" fmla="*/ 466928 w 544749"/>
              <a:gd name="connsiteY6" fmla="*/ 1488332 h 3190672"/>
              <a:gd name="connsiteX7" fmla="*/ 97277 w 544749"/>
              <a:gd name="connsiteY7" fmla="*/ 1147864 h 3190672"/>
              <a:gd name="connsiteX8" fmla="*/ 496111 w 544749"/>
              <a:gd name="connsiteY8" fmla="*/ 856034 h 3190672"/>
              <a:gd name="connsiteX9" fmla="*/ 107004 w 544749"/>
              <a:gd name="connsiteY9" fmla="*/ 544749 h 3190672"/>
              <a:gd name="connsiteX10" fmla="*/ 505838 w 544749"/>
              <a:gd name="connsiteY10" fmla="*/ 291830 h 3190672"/>
              <a:gd name="connsiteX11" fmla="*/ 0 w 544749"/>
              <a:gd name="connsiteY11" fmla="*/ 0 h 31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749" h="3190672">
                <a:moveTo>
                  <a:pt x="544749" y="3190672"/>
                </a:moveTo>
                <a:cubicBezTo>
                  <a:pt x="329929" y="3133927"/>
                  <a:pt x="115110" y="3077183"/>
                  <a:pt x="107004" y="2996119"/>
                </a:cubicBezTo>
                <a:cubicBezTo>
                  <a:pt x="98898" y="2915055"/>
                  <a:pt x="500975" y="2808052"/>
                  <a:pt x="496111" y="2704290"/>
                </a:cubicBezTo>
                <a:cubicBezTo>
                  <a:pt x="491247" y="2600528"/>
                  <a:pt x="76200" y="2474068"/>
                  <a:pt x="77821" y="2373549"/>
                </a:cubicBezTo>
                <a:cubicBezTo>
                  <a:pt x="79442" y="2273030"/>
                  <a:pt x="500974" y="2201694"/>
                  <a:pt x="505838" y="2101175"/>
                </a:cubicBezTo>
                <a:cubicBezTo>
                  <a:pt x="510702" y="2000656"/>
                  <a:pt x="113489" y="1872574"/>
                  <a:pt x="107004" y="1770434"/>
                </a:cubicBezTo>
                <a:cubicBezTo>
                  <a:pt x="100519" y="1668294"/>
                  <a:pt x="468549" y="1592094"/>
                  <a:pt x="466928" y="1488332"/>
                </a:cubicBezTo>
                <a:cubicBezTo>
                  <a:pt x="465307" y="1384570"/>
                  <a:pt x="92413" y="1253247"/>
                  <a:pt x="97277" y="1147864"/>
                </a:cubicBezTo>
                <a:cubicBezTo>
                  <a:pt x="102141" y="1042481"/>
                  <a:pt x="494490" y="956553"/>
                  <a:pt x="496111" y="856034"/>
                </a:cubicBezTo>
                <a:cubicBezTo>
                  <a:pt x="497732" y="755515"/>
                  <a:pt x="105383" y="638783"/>
                  <a:pt x="107004" y="544749"/>
                </a:cubicBezTo>
                <a:cubicBezTo>
                  <a:pt x="108625" y="450715"/>
                  <a:pt x="523672" y="382621"/>
                  <a:pt x="505838" y="291830"/>
                </a:cubicBezTo>
                <a:cubicBezTo>
                  <a:pt x="488004" y="201039"/>
                  <a:pt x="111868" y="79442"/>
                  <a:pt x="0" y="0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6736601" y="1927673"/>
            <a:ext cx="1188000" cy="1188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61816" y="4510924"/>
            <a:ext cx="103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Feed</a:t>
            </a:r>
            <a:endParaRPr lang="en-GB" sz="1200" dirty="0"/>
          </a:p>
        </p:txBody>
      </p:sp>
      <p:sp>
        <p:nvSpPr>
          <p:cNvPr id="18" name="Freeform 17"/>
          <p:cNvSpPr/>
          <p:nvPr/>
        </p:nvSpPr>
        <p:spPr>
          <a:xfrm>
            <a:off x="5287180" y="2528458"/>
            <a:ext cx="1449421" cy="865762"/>
          </a:xfrm>
          <a:custGeom>
            <a:avLst/>
            <a:gdLst>
              <a:gd name="connsiteX0" fmla="*/ 1449421 w 1449421"/>
              <a:gd name="connsiteY0" fmla="*/ 0 h 865762"/>
              <a:gd name="connsiteX1" fmla="*/ 739302 w 1449421"/>
              <a:gd name="connsiteY1" fmla="*/ 175098 h 865762"/>
              <a:gd name="connsiteX2" fmla="*/ 0 w 1449421"/>
              <a:gd name="connsiteY2" fmla="*/ 865762 h 86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421" h="865762">
                <a:moveTo>
                  <a:pt x="1449421" y="0"/>
                </a:moveTo>
                <a:cubicBezTo>
                  <a:pt x="1215146" y="15402"/>
                  <a:pt x="980872" y="30804"/>
                  <a:pt x="739302" y="175098"/>
                </a:cubicBezTo>
                <a:cubicBezTo>
                  <a:pt x="497732" y="319392"/>
                  <a:pt x="248866" y="592577"/>
                  <a:pt x="0" y="865762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027160" y="1906910"/>
            <a:ext cx="787941" cy="1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9287" y="2360868"/>
            <a:ext cx="648000" cy="14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21193" y="2934799"/>
            <a:ext cx="828000" cy="612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06665" y="4672860"/>
            <a:ext cx="1260000" cy="396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8313" y="1219200"/>
            <a:ext cx="260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Lab scale </a:t>
            </a:r>
          </a:p>
          <a:p>
            <a:r>
              <a:rPr lang="en-GB" dirty="0" smtClean="0"/>
              <a:t>Ten reaction cells cut within a monolithic block</a:t>
            </a:r>
          </a:p>
          <a:p>
            <a:r>
              <a:rPr lang="en-GB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ACR – Lab scale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299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rot="5400000">
            <a:off x="1956436" y="4293439"/>
            <a:ext cx="576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55720" y="3758986"/>
            <a:ext cx="96190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1241" y="3008863"/>
            <a:ext cx="276893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06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199582" y="1989023"/>
            <a:ext cx="2927938" cy="21959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0" name="Picture 2" descr="C:\Users\Robert.Ashe\Documents\AML\Photos\2010 08 26\IMGP0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6111847" y="2840013"/>
            <a:ext cx="2364319" cy="1572021"/>
          </a:xfrm>
          <a:prstGeom prst="roundRect">
            <a:avLst>
              <a:gd name="adj" fmla="val 7668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CR Micro.bmp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 l="35986" t="3665" r="21781" b="4371"/>
          <a:stretch>
            <a:fillRect/>
          </a:stretch>
        </p:blipFill>
        <p:spPr>
          <a:xfrm>
            <a:off x="4500750" y="3539364"/>
            <a:ext cx="1448844" cy="2366159"/>
          </a:xfrm>
          <a:prstGeom prst="roundRect">
            <a:avLst>
              <a:gd name="adj" fmla="val 11342"/>
            </a:avLst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MG_3075.jpg"/>
          <p:cNvPicPr>
            <a:picLocks noChangeAspect="1"/>
          </p:cNvPicPr>
          <p:nvPr/>
        </p:nvPicPr>
        <p:blipFill>
          <a:blip r:embed="rId6" cstate="print"/>
          <a:srcRect l="1754" b="33307"/>
          <a:stretch>
            <a:fillRect/>
          </a:stretch>
        </p:blipFill>
        <p:spPr>
          <a:xfrm>
            <a:off x="1033463" y="4622918"/>
            <a:ext cx="2574321" cy="1310651"/>
          </a:xfrm>
          <a:prstGeom prst="roundRect">
            <a:avLst>
              <a:gd name="adj" fmla="val 875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33463" y="5978974"/>
            <a:ext cx="213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Standard 100 millilitre reactor 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4181" y="5951258"/>
            <a:ext cx="181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Standard 10 millilitre reactor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1635" y="4783738"/>
            <a:ext cx="181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Counter current reactor block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313" y="1451216"/>
            <a:ext cx="670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bench top shaker platform can handle a range of reactor blocks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8181" y="3635635"/>
            <a:ext cx="1191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Patents pending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ACR – Lab scale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0580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a.jpg"/>
          <p:cNvPicPr>
            <a:picLocks noChangeAspect="1"/>
          </p:cNvPicPr>
          <p:nvPr/>
        </p:nvPicPr>
        <p:blipFill>
          <a:blip r:embed="rId2" cstate="print"/>
          <a:srcRect l="12667" t="14621" r="19650" b="16483"/>
          <a:stretch>
            <a:fillRect/>
          </a:stretch>
        </p:blipFill>
        <p:spPr>
          <a:xfrm>
            <a:off x="2343606" y="2676656"/>
            <a:ext cx="1181100" cy="93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549" y="3728413"/>
            <a:ext cx="165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Control RTD and surface to volume ratio with different diameter agitators</a:t>
            </a:r>
            <a:endParaRPr lang="en-GB" sz="1400" dirty="0"/>
          </a:p>
        </p:txBody>
      </p:sp>
      <p:pic>
        <p:nvPicPr>
          <p:cNvPr id="19" name="Picture 18" descr="Colfore with multiple agitator sizes.bmp"/>
          <p:cNvPicPr>
            <a:picLocks noChangeAspect="1"/>
          </p:cNvPicPr>
          <p:nvPr/>
        </p:nvPicPr>
        <p:blipFill>
          <a:blip r:embed="rId3" cstate="print"/>
          <a:srcRect l="48911" t="8834" r="26341" b="5166"/>
          <a:stretch>
            <a:fillRect/>
          </a:stretch>
        </p:blipFill>
        <p:spPr>
          <a:xfrm>
            <a:off x="780072" y="2514273"/>
            <a:ext cx="1352983" cy="35262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8313" y="1485070"/>
            <a:ext cx="75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Interchangeable agitators for different applications and controlling cell volume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94162" y="3063507"/>
            <a:ext cx="724395" cy="1781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17913" y="3312889"/>
            <a:ext cx="760021" cy="2731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MGP0847.JPG"/>
          <p:cNvPicPr>
            <a:picLocks noChangeAspect="1"/>
          </p:cNvPicPr>
          <p:nvPr/>
        </p:nvPicPr>
        <p:blipFill>
          <a:blip r:embed="rId4" cstate="print"/>
          <a:srcRect l="28074" t="15329" r="29377" b="23315"/>
          <a:stretch>
            <a:fillRect/>
          </a:stretch>
        </p:blipFill>
        <p:spPr>
          <a:xfrm>
            <a:off x="4033600" y="2042233"/>
            <a:ext cx="1686596" cy="1617052"/>
          </a:xfrm>
          <a:prstGeom prst="roundRect">
            <a:avLst>
              <a:gd name="adj" fmla="val 9938"/>
            </a:avLst>
          </a:prstGeom>
        </p:spPr>
      </p:pic>
      <p:pic>
        <p:nvPicPr>
          <p:cNvPr id="1026" name="Picture 2" descr="C:\Users\Robert.Ashe\Documents\AML\Photos\2010 08 26\IMGP1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062" y="2085453"/>
            <a:ext cx="1355888" cy="1496087"/>
          </a:xfrm>
          <a:prstGeom prst="roundRect">
            <a:avLst>
              <a:gd name="adj" fmla="val 8785"/>
            </a:avLst>
          </a:prstGeom>
          <a:noFill/>
        </p:spPr>
      </p:pic>
      <p:pic>
        <p:nvPicPr>
          <p:cNvPr id="1027" name="Picture 3" descr="C:\Users\Robert.Ashe\Documents\AML\Photos\2010 08 26\IMGP1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7633" y="4307598"/>
            <a:ext cx="1647889" cy="1729991"/>
          </a:xfrm>
          <a:prstGeom prst="roundRect">
            <a:avLst>
              <a:gd name="adj" fmla="val 10181"/>
            </a:avLst>
          </a:prstGeom>
          <a:noFill/>
        </p:spPr>
      </p:pic>
      <p:pic>
        <p:nvPicPr>
          <p:cNvPr id="30" name="Picture 29" descr="IMG_1654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6263525" y="4346041"/>
            <a:ext cx="1637475" cy="1228106"/>
          </a:xfrm>
          <a:prstGeom prst="roundRect">
            <a:avLst>
              <a:gd name="adj" fmla="val 11832"/>
            </a:avLst>
          </a:prstGeom>
        </p:spPr>
      </p:pic>
      <p:sp>
        <p:nvSpPr>
          <p:cNvPr id="31" name="TextBox 30"/>
          <p:cNvSpPr txBox="1"/>
          <p:nvPr/>
        </p:nvSpPr>
        <p:spPr>
          <a:xfrm>
            <a:off x="6183035" y="3597896"/>
            <a:ext cx="194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Spring agitator for two phase mixtures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8557" y="5543471"/>
            <a:ext cx="194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Basket agitator for handling catalyst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031624" y="3631548"/>
            <a:ext cx="155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Ceramic agitator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14747" y="6035398"/>
            <a:ext cx="1947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Hastelloy agitator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313" y="849868"/>
            <a:ext cx="353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Coflore ACR – Lab scale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8370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852</Words>
  <Application>Microsoft Office PowerPoint</Application>
  <PresentationFormat>On-screen Show (4:3)</PresentationFormat>
  <Paragraphs>210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Process Intensification through Coflore Reactors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Coflore  Scaling up flow chemistry</dc:title>
  <dc:creator>Gilda</dc:creator>
  <cp:lastModifiedBy>Gilda</cp:lastModifiedBy>
  <cp:revision>110</cp:revision>
  <dcterms:created xsi:type="dcterms:W3CDTF">2011-01-21T16:43:17Z</dcterms:created>
  <dcterms:modified xsi:type="dcterms:W3CDTF">2012-05-02T07:04:52Z</dcterms:modified>
</cp:coreProperties>
</file>