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4" r:id="rId1"/>
    <p:sldMasterId id="2147483656" r:id="rId2"/>
  </p:sldMasterIdLst>
  <p:notesMasterIdLst>
    <p:notesMasterId r:id="rId37"/>
  </p:notesMasterIdLst>
  <p:handoutMasterIdLst>
    <p:handoutMasterId r:id="rId38"/>
  </p:handoutMasterIdLst>
  <p:sldIdLst>
    <p:sldId id="256" r:id="rId3"/>
    <p:sldId id="406" r:id="rId4"/>
    <p:sldId id="407" r:id="rId5"/>
    <p:sldId id="474" r:id="rId6"/>
    <p:sldId id="445" r:id="rId7"/>
    <p:sldId id="411" r:id="rId8"/>
    <p:sldId id="461" r:id="rId9"/>
    <p:sldId id="460" r:id="rId10"/>
    <p:sldId id="449" r:id="rId11"/>
    <p:sldId id="450" r:id="rId12"/>
    <p:sldId id="454" r:id="rId13"/>
    <p:sldId id="456" r:id="rId14"/>
    <p:sldId id="469" r:id="rId15"/>
    <p:sldId id="464" r:id="rId16"/>
    <p:sldId id="465" r:id="rId17"/>
    <p:sldId id="466" r:id="rId18"/>
    <p:sldId id="467" r:id="rId19"/>
    <p:sldId id="458" r:id="rId20"/>
    <p:sldId id="428" r:id="rId21"/>
    <p:sldId id="443" r:id="rId22"/>
    <p:sldId id="468" r:id="rId23"/>
    <p:sldId id="432" r:id="rId24"/>
    <p:sldId id="470" r:id="rId25"/>
    <p:sldId id="476" r:id="rId26"/>
    <p:sldId id="490" r:id="rId27"/>
    <p:sldId id="477" r:id="rId28"/>
    <p:sldId id="478" r:id="rId29"/>
    <p:sldId id="483" r:id="rId30"/>
    <p:sldId id="479" r:id="rId31"/>
    <p:sldId id="488" r:id="rId32"/>
    <p:sldId id="435" r:id="rId33"/>
    <p:sldId id="436" r:id="rId34"/>
    <p:sldId id="437" r:id="rId35"/>
    <p:sldId id="491" r:id="rId36"/>
  </p:sldIdLst>
  <p:sldSz cx="9144000" cy="6858000" type="screen4x3"/>
  <p:notesSz cx="6805613" cy="99393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C55"/>
    <a:srgbClr val="009644"/>
    <a:srgbClr val="95B3D7"/>
    <a:srgbClr val="FF5D5D"/>
    <a:srgbClr val="7300E6"/>
    <a:srgbClr val="5F5FD7"/>
    <a:srgbClr val="4A4AD2"/>
    <a:srgbClr val="8D8DE3"/>
    <a:srgbClr val="7575DD"/>
    <a:srgbClr val="5151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9" autoAdjust="0"/>
    <p:restoredTop sz="94718" autoAdjust="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394" tIns="45697" rIns="91394" bIns="45697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394" tIns="45697" rIns="91394" bIns="45697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56B799C-5334-464C-B3F9-0D280C170EDC}" type="datetimeFigureOut">
              <a:rPr lang="en-US"/>
              <a:pPr>
                <a:defRPr/>
              </a:pPr>
              <a:t>5/1/2012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394" tIns="45697" rIns="91394" bIns="45697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394" tIns="45697" rIns="91394" bIns="45697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F8513BE-5811-45C0-9509-8DA624940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4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7" rIns="91394" bIns="4569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7" rIns="91394" bIns="4569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7287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7" rIns="91394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7" rIns="91394" bIns="4569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7" rIns="91394" bIns="4569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CB85BC8-53A3-4172-8668-213D4C547C4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1725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017ED3-9ABD-4425-84ED-460E9BB000E2}" type="slidenum">
              <a:rPr lang="nl-NL" smtClean="0">
                <a:latin typeface="Arial" pitchFamily="34" charset="0"/>
              </a:rPr>
              <a:pPr>
                <a:defRPr/>
              </a:pPr>
              <a:t>0</a:t>
            </a:fld>
            <a:endParaRPr lang="nl-NL" dirty="0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9B37F4-105B-4168-B631-A74F83F9297D}" type="slidenum">
              <a:rPr lang="nl-NL" smtClean="0"/>
              <a:pPr>
                <a:defRPr/>
              </a:pPr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F1537-C81D-4EDE-A862-4F032F1FFFDC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9FAED7-E1AB-44C5-9E85-0FE03B86B7E1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4013C9-D379-4104-9A61-B70C8A85D466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450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6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3" tIns="45716" rIns="91433" bIns="45716"/>
          <a:lstStyle/>
          <a:p>
            <a:r>
              <a:rPr lang="en-US" smtClean="0"/>
              <a:t>Aanpassen: stap voor stap</a:t>
            </a:r>
          </a:p>
        </p:txBody>
      </p:sp>
      <p:sp>
        <p:nvSpPr>
          <p:cNvPr id="45061" name="Slide Number Placeholder 3"/>
          <p:cNvSpPr txBox="1">
            <a:spLocks noGrp="1"/>
          </p:cNvSpPr>
          <p:nvPr/>
        </p:nvSpPr>
        <p:spPr bwMode="auto">
          <a:xfrm>
            <a:off x="3856038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/>
            <a:fld id="{1F6FEB52-DBB0-4BDE-9059-C0A22CD5E6E1}" type="slidenum">
              <a:rPr lang="en-US" sz="1200"/>
              <a:pPr algn="r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9B37F4-105B-4168-B631-A74F83F9297D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9B37F4-105B-4168-B631-A74F83F9297D}" type="slidenum">
              <a:rPr lang="nl-NL" smtClean="0"/>
              <a:pPr>
                <a:defRPr/>
              </a:pPr>
              <a:t>12</a:t>
            </a:fld>
            <a:endParaRPr lang="nl-NL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9B37F4-105B-4168-B631-A74F83F9297D}" type="slidenum">
              <a:rPr lang="nl-NL" smtClean="0"/>
              <a:pPr>
                <a:defRPr/>
              </a:pPr>
              <a:t>22</a:t>
            </a:fld>
            <a:endParaRPr lang="nl-NL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9B37F4-105B-4168-B631-A74F83F9297D}" type="slidenum">
              <a:rPr lang="nl-NL" smtClean="0"/>
              <a:pPr>
                <a:defRPr/>
              </a:pPr>
              <a:t>27</a:t>
            </a:fld>
            <a:endParaRPr lang="nl-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pic>
        <p:nvPicPr>
          <p:cNvPr id="75778" name="Picture 2" descr="D:\Users\achaudhari\Desktop\Picture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Chemical Engineering and Chemistry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19F52B71-4F46-4235-929D-CC75A409DF4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0"/>
            <a:ext cx="2005012" cy="5738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0"/>
            <a:ext cx="5867400" cy="5738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Chemical Engineering and Chemistry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BF405C01-29D9-45BA-B1A3-EB083F3AF54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</a:t>
            </a:r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0"/>
            <a:ext cx="8024812" cy="895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1188" y="1196975"/>
            <a:ext cx="3919537" cy="454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83125" y="1196975"/>
            <a:ext cx="3921125" cy="4541838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Chemical Engineering and Chemistry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FB763B27-E1FE-45D7-875B-AC9D8409B68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</a:t>
            </a:r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Chemical Engineering and Chemistry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CFE21980-A65B-4738-9AB8-36CE543B10B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</a:t>
            </a:r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Chemical Engineering and Chemistry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3F8BAA5F-91FA-47FA-B05E-6DAB8CE1706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</a:t>
            </a:r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196975"/>
            <a:ext cx="3919537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196975"/>
            <a:ext cx="3921125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Chemical Engineering and Chemistry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F0882472-6B62-428B-9D55-B94879CE212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</a:t>
            </a:r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Chemical Engineering and Chemistry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84A895DD-F50D-4800-A3C4-1F5C7DF5B12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</a:t>
            </a:r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Chemical Engineering and Chemistry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655A9112-7145-4DC4-80BC-4B04E4CEEE1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</a:t>
            </a:r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Chemical Engineering and Chemistry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F49B0A75-AF34-4205-A8DA-F5317B98093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>
                  <a:lumMod val="50000"/>
                </a:schemeClr>
              </a:buClr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>
              <a:buClr>
                <a:schemeClr val="tx1">
                  <a:lumMod val="50000"/>
                </a:schemeClr>
              </a:buClr>
              <a:buFont typeface="Courier New" pitchFamily="49" charset="0"/>
              <a:buChar char="o"/>
              <a:defRPr sz="1800">
                <a:solidFill>
                  <a:schemeClr val="tx1">
                    <a:lumMod val="50000"/>
                  </a:schemeClr>
                </a:solidFill>
              </a:defRPr>
            </a:lvl2pPr>
            <a:lvl3pPr>
              <a:buClr>
                <a:schemeClr val="tx1">
                  <a:lumMod val="50000"/>
                </a:schemeClr>
              </a:buClr>
              <a:defRPr sz="1600">
                <a:solidFill>
                  <a:schemeClr val="tx1">
                    <a:lumMod val="50000"/>
                  </a:schemeClr>
                </a:solidFill>
              </a:defRPr>
            </a:lvl3pPr>
            <a:lvl4pPr>
              <a:buClr>
                <a:schemeClr val="tx1">
                  <a:lumMod val="50000"/>
                </a:schemeClr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buClr>
                <a:schemeClr val="tx1">
                  <a:lumMod val="50000"/>
                </a:schemeClr>
              </a:buClr>
              <a:defRPr sz="12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168138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4279900" y="6629400"/>
            <a:ext cx="596900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8D59EA-7B7A-4EF7-A16C-15315841A1B8}" type="slidenum">
              <a:rPr kumimoji="0" lang="nl-NL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nl-NL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 34</a:t>
            </a:r>
            <a:endParaRPr kumimoji="0" lang="nl-NL" sz="1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Chemical Engineering and Chemistry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EC83DEC5-1255-4D01-ABEE-5EB008CE31F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</a:t>
            </a:r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Chemical Engineering and Chemistry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1F50AFFA-183E-4110-8CBD-03820DEEB0D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</a:t>
            </a:r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Chemical Engineering and Chemistry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128FBA8B-B4F9-4B63-B951-5C7BB72F05A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</a:t>
            </a:r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0"/>
            <a:ext cx="2005012" cy="5738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0"/>
            <a:ext cx="5867400" cy="5738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Chemical Engineering and Chemistry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3122C342-39ED-4C1E-95E1-16E673A0A2F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</a:t>
            </a:r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Chemical Engineering and Chemistry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C016AB63-06B4-4288-9207-B65C03EAE97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</a:t>
            </a:r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196975"/>
            <a:ext cx="3919537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196975"/>
            <a:ext cx="3921125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Chemical Engineering and Chemistry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C3B58414-F26B-497C-AD8D-239814E6661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</a:t>
            </a: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Chemical Engineering and Chemistry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0DB21D57-9CF4-460C-9ACB-2030C2997EF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</a:t>
            </a: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Chemical Engineering and Chemistry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3C945F79-5251-40CA-95AE-BDADE5097DD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Chemical Engineering and Chemistry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195ACDB7-0713-42A8-9279-ADC01BD4896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</a:t>
            </a:r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Chemical Engineering and Chemistry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47325502-0077-4518-980E-793BC405D92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</a:t>
            </a:r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Chemical Engineering and Chemistry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B2295280-63A8-455C-85E2-4D147A55D54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</a:t>
            </a:r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7" descr="blue bar smal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9820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0"/>
            <a:ext cx="802481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28797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nl-NL"/>
              <a:t>Chemical Engineering and Chemistry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0300" y="6567488"/>
            <a:ext cx="57626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nl-NL"/>
              <a:t>Page </a:t>
            </a:r>
            <a:fld id="{7384EE4A-42D0-4A46-A6F9-552BC63BC0E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8198" name="Picture 11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16750" y="6332538"/>
            <a:ext cx="20304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30550" y="6567488"/>
            <a:ext cx="5397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11</a:t>
            </a:r>
            <a:endParaRPr lang="nl-NL"/>
          </a:p>
        </p:txBody>
      </p:sp>
      <p:sp>
        <p:nvSpPr>
          <p:cNvPr id="820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196975"/>
            <a:ext cx="7993062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6" descr="blue bar 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9820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196975"/>
            <a:ext cx="7993062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21914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28797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nl-NL"/>
              <a:t>Chemical Engineering and Chemistry</a:t>
            </a:r>
          </a:p>
        </p:txBody>
      </p:sp>
      <p:sp>
        <p:nvSpPr>
          <p:cNvPr id="21914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0300" y="6567488"/>
            <a:ext cx="57626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nl-NL"/>
              <a:t>PAGE </a:t>
            </a:r>
            <a:fld id="{45D92CC9-8980-4AD1-BC4F-B86A688B019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9222" name="Picture 13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6750" y="6332538"/>
            <a:ext cx="20304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5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30550" y="6567488"/>
            <a:ext cx="5397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11</a:t>
            </a:r>
            <a:endParaRPr lang="nl-NL"/>
          </a:p>
        </p:txBody>
      </p:sp>
      <p:sp>
        <p:nvSpPr>
          <p:cNvPr id="922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0"/>
            <a:ext cx="802481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6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57800"/>
            <a:ext cx="32099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2"/>
          <p:cNvSpPr>
            <a:spLocks noGrp="1"/>
          </p:cNvSpPr>
          <p:nvPr>
            <p:ph type="ctrTitle"/>
          </p:nvPr>
        </p:nvSpPr>
        <p:spPr>
          <a:xfrm>
            <a:off x="76200" y="1371600"/>
            <a:ext cx="6324600" cy="762000"/>
          </a:xfrm>
        </p:spPr>
        <p:txBody>
          <a:bodyPr/>
          <a:lstStyle/>
          <a:p>
            <a:pPr algn="just"/>
            <a:r>
              <a:rPr lang="en-US" sz="2000" dirty="0" smtClean="0"/>
              <a:t>Design of Catalytic Membrane Reactor for Oxidative Coupling of Methane</a:t>
            </a:r>
          </a:p>
        </p:txBody>
      </p:sp>
      <p:sp>
        <p:nvSpPr>
          <p:cNvPr id="13316" name="TextBox 9"/>
          <p:cNvSpPr txBox="1">
            <a:spLocks noChangeArrowheads="1"/>
          </p:cNvSpPr>
          <p:nvPr/>
        </p:nvSpPr>
        <p:spPr bwMode="auto">
          <a:xfrm>
            <a:off x="76200" y="2392740"/>
            <a:ext cx="5715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1600" dirty="0" smtClean="0">
                <a:solidFill>
                  <a:schemeClr val="tx2"/>
                </a:solidFill>
              </a:rPr>
              <a:t>A. S</a:t>
            </a:r>
            <a:r>
              <a:rPr lang="en-US" sz="1600" dirty="0">
                <a:solidFill>
                  <a:schemeClr val="tx2"/>
                </a:solidFill>
              </a:rPr>
              <a:t>. </a:t>
            </a:r>
            <a:r>
              <a:rPr lang="en-US" sz="1600" dirty="0" smtClean="0">
                <a:solidFill>
                  <a:schemeClr val="tx2"/>
                </a:solidFill>
              </a:rPr>
              <a:t>Chaudhari </a:t>
            </a:r>
          </a:p>
          <a:p>
            <a:pPr marL="342900" indent="-342900"/>
            <a:r>
              <a:rPr lang="en-US" sz="1600" u="sng" dirty="0" smtClean="0">
                <a:solidFill>
                  <a:schemeClr val="tx2"/>
                </a:solidFill>
              </a:rPr>
              <a:t>F</a:t>
            </a:r>
            <a:r>
              <a:rPr lang="en-US" sz="1600" u="sng" dirty="0">
                <a:solidFill>
                  <a:schemeClr val="tx2"/>
                </a:solidFill>
              </a:rPr>
              <a:t>. </a:t>
            </a:r>
            <a:r>
              <a:rPr lang="en-US" sz="1600" u="sng" dirty="0" smtClean="0">
                <a:solidFill>
                  <a:schemeClr val="tx2"/>
                </a:solidFill>
              </a:rPr>
              <a:t>Gallucci</a:t>
            </a:r>
          </a:p>
          <a:p>
            <a:pPr marL="342900" indent="-342900"/>
            <a:r>
              <a:rPr lang="en-US" sz="1600" dirty="0" smtClean="0">
                <a:solidFill>
                  <a:schemeClr val="tx2"/>
                </a:solidFill>
              </a:rPr>
              <a:t>M</a:t>
            </a:r>
            <a:r>
              <a:rPr lang="en-US" sz="1600" dirty="0">
                <a:solidFill>
                  <a:schemeClr val="tx2"/>
                </a:solidFill>
              </a:rPr>
              <a:t>. van Sint Annaland</a:t>
            </a:r>
          </a:p>
          <a:p>
            <a:pPr marL="342900" indent="-342900"/>
            <a:endParaRPr lang="en-US" sz="1600" dirty="0">
              <a:solidFill>
                <a:schemeClr val="tx2"/>
              </a:solidFill>
            </a:endParaRPr>
          </a:p>
          <a:p>
            <a:pPr marL="342900" indent="-342900"/>
            <a:r>
              <a:rPr lang="en-US" sz="1600" dirty="0">
                <a:solidFill>
                  <a:schemeClr val="tx2"/>
                </a:solidFill>
              </a:rPr>
              <a:t>Chemical Process Intensification –  Department of Chemical </a:t>
            </a:r>
          </a:p>
          <a:p>
            <a:pPr marL="342900" indent="-342900"/>
            <a:r>
              <a:rPr lang="en-US" sz="1600" dirty="0">
                <a:solidFill>
                  <a:schemeClr val="tx2"/>
                </a:solidFill>
              </a:rPr>
              <a:t>Engineering and </a:t>
            </a:r>
            <a:r>
              <a:rPr lang="en-US" sz="1600" dirty="0" smtClean="0">
                <a:solidFill>
                  <a:schemeClr val="tx2"/>
                </a:solidFill>
              </a:rPr>
              <a:t>Chemistry </a:t>
            </a:r>
            <a:r>
              <a:rPr lang="en-US" sz="1600" dirty="0">
                <a:solidFill>
                  <a:schemeClr val="tx2"/>
                </a:solidFill>
              </a:rPr>
              <a:t>- TU/e – The Netherlands</a:t>
            </a:r>
          </a:p>
        </p:txBody>
      </p:sp>
      <p:sp>
        <p:nvSpPr>
          <p:cNvPr id="13317" name="TextBox 10"/>
          <p:cNvSpPr txBox="1">
            <a:spLocks noChangeArrowheads="1"/>
          </p:cNvSpPr>
          <p:nvPr/>
        </p:nvSpPr>
        <p:spPr bwMode="auto">
          <a:xfrm>
            <a:off x="99357" y="4368225"/>
            <a:ext cx="34820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Technical session 3</a:t>
            </a:r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 smtClean="0">
                <a:solidFill>
                  <a:schemeClr val="tx2"/>
                </a:solidFill>
              </a:rPr>
              <a:t>Process Intensification, May 2, 2012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024813" cy="895350"/>
          </a:xfrm>
        </p:spPr>
        <p:txBody>
          <a:bodyPr/>
          <a:lstStyle/>
          <a:p>
            <a:r>
              <a:rPr lang="en-US" dirty="0" smtClean="0"/>
              <a:t>Packed bed membrane reactor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276600"/>
            <a:ext cx="8534400" cy="3276600"/>
          </a:xfrm>
        </p:spPr>
        <p:txBody>
          <a:bodyPr/>
          <a:lstStyle/>
          <a:p>
            <a:pPr algn="just">
              <a:defRPr/>
            </a:pPr>
            <a:r>
              <a:rPr lang="en-US" b="0" dirty="0" smtClean="0"/>
              <a:t>Packed Bed membrane Reactor</a:t>
            </a:r>
          </a:p>
          <a:p>
            <a:pPr lvl="1" algn="just">
              <a:defRPr/>
            </a:pPr>
            <a:r>
              <a:rPr lang="en-US" b="0" dirty="0" smtClean="0"/>
              <a:t>Two cylindrical compartments separated by </a:t>
            </a:r>
            <a:r>
              <a:rPr lang="en-US" b="0" dirty="0" smtClean="0">
                <a:sym typeface="Symbol"/>
              </a:rPr>
              <a:t>Al</a:t>
            </a:r>
            <a:r>
              <a:rPr lang="en-US" b="0" baseline="-25000" dirty="0" smtClean="0">
                <a:sym typeface="Symbol"/>
              </a:rPr>
              <a:t>2</a:t>
            </a:r>
            <a:r>
              <a:rPr lang="en-US" b="0" dirty="0" smtClean="0">
                <a:sym typeface="Symbol"/>
              </a:rPr>
              <a:t>O</a:t>
            </a:r>
            <a:r>
              <a:rPr lang="en-US" b="0" baseline="-25000" dirty="0" smtClean="0">
                <a:sym typeface="Symbol"/>
              </a:rPr>
              <a:t>3</a:t>
            </a:r>
            <a:r>
              <a:rPr lang="en-US" b="0" dirty="0" smtClean="0">
                <a:sym typeface="Symbol"/>
              </a:rPr>
              <a:t> membrane for O</a:t>
            </a:r>
            <a:r>
              <a:rPr lang="en-US" b="0" baseline="-25000" dirty="0" smtClean="0">
                <a:sym typeface="Symbol"/>
              </a:rPr>
              <a:t>2</a:t>
            </a:r>
            <a:r>
              <a:rPr lang="en-US" b="0" dirty="0" smtClean="0">
                <a:sym typeface="Symbol"/>
              </a:rPr>
              <a:t> distribution</a:t>
            </a:r>
          </a:p>
          <a:p>
            <a:pPr algn="just">
              <a:defRPr/>
            </a:pPr>
            <a:endParaRPr lang="en-US" b="0" dirty="0" smtClean="0">
              <a:sym typeface="Symbol"/>
            </a:endParaRPr>
          </a:p>
          <a:p>
            <a:pPr algn="just">
              <a:buNone/>
              <a:defRPr/>
            </a:pPr>
            <a:r>
              <a:rPr lang="en-US" b="0" dirty="0" smtClean="0">
                <a:sym typeface="Symbol"/>
              </a:rPr>
              <a:t>                                                   </a:t>
            </a:r>
          </a:p>
          <a:p>
            <a:pPr algn="just">
              <a:buNone/>
              <a:defRPr/>
            </a:pPr>
            <a:r>
              <a:rPr lang="en-US" b="0" dirty="0" smtClean="0"/>
              <a:t>                                                  </a:t>
            </a:r>
          </a:p>
          <a:p>
            <a:pPr algn="just">
              <a:defRPr/>
            </a:pPr>
            <a:endParaRPr lang="en-US" b="0" dirty="0" smtClean="0"/>
          </a:p>
          <a:p>
            <a:pPr algn="just">
              <a:defRPr/>
            </a:pPr>
            <a:endParaRPr lang="en-US" b="0" dirty="0" smtClean="0"/>
          </a:p>
          <a:p>
            <a:pPr algn="just">
              <a:defRPr/>
            </a:pPr>
            <a:endParaRPr lang="en-US" b="0" dirty="0" smtClean="0"/>
          </a:p>
          <a:p>
            <a:pPr algn="just">
              <a:defRPr/>
            </a:pPr>
            <a:endParaRPr lang="en-US" b="0" dirty="0" smtClean="0"/>
          </a:p>
          <a:p>
            <a:pPr algn="just">
              <a:defRPr/>
            </a:pPr>
            <a:endParaRPr lang="en-US" b="0" dirty="0" smtClean="0"/>
          </a:p>
          <a:p>
            <a:pPr lvl="1" algn="just">
              <a:buNone/>
              <a:defRPr/>
            </a:pPr>
            <a:endParaRPr lang="nl-NL" sz="2000" b="0" dirty="0" smtClean="0">
              <a:sym typeface="Wingdings" pitchFamily="2" charset="2"/>
            </a:endParaRPr>
          </a:p>
          <a:p>
            <a:pPr algn="just">
              <a:buFont typeface="Arial" pitchFamily="34" charset="0"/>
              <a:buChar char="•"/>
              <a:defRPr/>
            </a:pPr>
            <a:endParaRPr lang="nl-NL" b="0" dirty="0" smtClean="0">
              <a:sym typeface="Wingdings" pitchFamily="2" charset="2"/>
            </a:endParaRPr>
          </a:p>
          <a:p>
            <a:pPr lvl="1" algn="just">
              <a:buFont typeface="Wingdings" pitchFamily="2" charset="2"/>
              <a:buChar char="ü"/>
              <a:defRPr/>
            </a:pPr>
            <a:endParaRPr lang="nl-NL" sz="2000" b="0" dirty="0" smtClean="0">
              <a:sym typeface="Wingdings" pitchFamily="2" charset="2"/>
            </a:endParaRPr>
          </a:p>
          <a:p>
            <a:pPr lvl="1" algn="just">
              <a:buFont typeface="Wingdings" pitchFamily="2" charset="2"/>
              <a:buChar char="ü"/>
              <a:defRPr/>
            </a:pPr>
            <a:endParaRPr lang="nl-NL" sz="2000" b="0" dirty="0" smtClean="0">
              <a:sym typeface="Wingdings" pitchFamily="2" charset="2"/>
            </a:endParaRPr>
          </a:p>
          <a:p>
            <a:pPr lvl="1" algn="just">
              <a:buFont typeface="Arial" pitchFamily="34" charset="0"/>
              <a:buChar char="•"/>
              <a:defRPr/>
            </a:pPr>
            <a:endParaRPr lang="en-US" sz="2000" b="0" dirty="0"/>
          </a:p>
        </p:txBody>
      </p:sp>
      <p:sp>
        <p:nvSpPr>
          <p:cNvPr id="9" name="Right Arrow 8"/>
          <p:cNvSpPr/>
          <p:nvPr/>
        </p:nvSpPr>
        <p:spPr>
          <a:xfrm>
            <a:off x="3886200" y="1447800"/>
            <a:ext cx="1371600" cy="685800"/>
          </a:xfrm>
          <a:prstGeom prst="rightArrow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54097" y="1581090"/>
            <a:ext cx="29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Cooling on particle scale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Text Box 42"/>
          <p:cNvSpPr txBox="1">
            <a:spLocks noChangeArrowheads="1"/>
          </p:cNvSpPr>
          <p:nvPr/>
        </p:nvSpPr>
        <p:spPr bwMode="auto">
          <a:xfrm>
            <a:off x="484456" y="1275080"/>
            <a:ext cx="591749" cy="2489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SRM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43"/>
          <p:cNvSpPr txBox="1">
            <a:spLocks noChangeArrowheads="1"/>
          </p:cNvSpPr>
          <p:nvPr/>
        </p:nvSpPr>
        <p:spPr bwMode="auto">
          <a:xfrm>
            <a:off x="472393" y="1046480"/>
            <a:ext cx="565717" cy="2489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OCM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44" descr="50%"/>
          <p:cNvSpPr>
            <a:spLocks noChangeArrowheads="1"/>
          </p:cNvSpPr>
          <p:nvPr/>
        </p:nvSpPr>
        <p:spPr bwMode="auto">
          <a:xfrm>
            <a:off x="76200" y="1114425"/>
            <a:ext cx="438097" cy="147955"/>
          </a:xfrm>
          <a:prstGeom prst="rect">
            <a:avLst/>
          </a:prstGeom>
          <a:solidFill>
            <a:srgbClr val="5151D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45" descr="70%"/>
          <p:cNvSpPr>
            <a:spLocks noChangeArrowheads="1"/>
          </p:cNvSpPr>
          <p:nvPr/>
        </p:nvSpPr>
        <p:spPr bwMode="auto">
          <a:xfrm>
            <a:off x="76200" y="1353820"/>
            <a:ext cx="438097" cy="14795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219200" y="990600"/>
            <a:ext cx="1981200" cy="2057400"/>
            <a:chOff x="2057400" y="3810000"/>
            <a:chExt cx="1638300" cy="1638300"/>
          </a:xfrm>
        </p:grpSpPr>
        <p:sp>
          <p:nvSpPr>
            <p:cNvPr id="16" name="AutoShape 2" descr="50%"/>
            <p:cNvSpPr>
              <a:spLocks noChangeArrowheads="1"/>
            </p:cNvSpPr>
            <p:nvPr/>
          </p:nvSpPr>
          <p:spPr bwMode="auto">
            <a:xfrm>
              <a:off x="2057400" y="3810000"/>
              <a:ext cx="1638300" cy="1638300"/>
            </a:xfrm>
            <a:prstGeom prst="flowChartConnector">
              <a:avLst/>
            </a:prstGeom>
            <a:solidFill>
              <a:srgbClr val="6C6CD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AutoShape 3" descr="20%"/>
            <p:cNvSpPr>
              <a:spLocks noChangeArrowheads="1"/>
            </p:cNvSpPr>
            <p:nvPr/>
          </p:nvSpPr>
          <p:spPr bwMode="auto">
            <a:xfrm>
              <a:off x="2210316" y="3958070"/>
              <a:ext cx="1345157" cy="1345338"/>
            </a:xfrm>
            <a:prstGeom prst="flowChartConnector">
              <a:avLst/>
            </a:prstGeom>
            <a:pattFill prst="pct2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AutoShape 4" descr="Trellis"/>
            <p:cNvSpPr>
              <a:spLocks noChangeArrowheads="1"/>
            </p:cNvSpPr>
            <p:nvPr/>
          </p:nvSpPr>
          <p:spPr bwMode="auto">
            <a:xfrm>
              <a:off x="2571352" y="4315852"/>
              <a:ext cx="618011" cy="622147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/>
          <a:srcRect b="41262"/>
          <a:stretch>
            <a:fillRect/>
          </a:stretch>
        </p:blipFill>
        <p:spPr bwMode="auto">
          <a:xfrm>
            <a:off x="1027496" y="4245215"/>
            <a:ext cx="6668704" cy="177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76200" y="1752600"/>
            <a:ext cx="10567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Dual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function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catalyst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particle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024812" cy="895350"/>
          </a:xfrm>
        </p:spPr>
        <p:txBody>
          <a:bodyPr/>
          <a:lstStyle/>
          <a:p>
            <a:r>
              <a:rPr lang="en-US" dirty="0" smtClean="0"/>
              <a:t>Integration on particle scale</a:t>
            </a:r>
            <a:endParaRPr lang="en-US" dirty="0"/>
          </a:p>
        </p:txBody>
      </p:sp>
      <p:pic>
        <p:nvPicPr>
          <p:cNvPr id="4" name="Picture 5" descr="Particles-summ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4648200" cy="215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rticles-ch4-summ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505200"/>
            <a:ext cx="480531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4916269"/>
            <a:ext cx="2971800" cy="646331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Influencing CH</a:t>
            </a:r>
            <a:r>
              <a:rPr lang="en-US" baseline="-25000" dirty="0" smtClean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 mole flux to the particle centre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810000"/>
            <a:ext cx="2971800" cy="646331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Preventing C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mole flux to the particle centre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276600" y="5029200"/>
            <a:ext cx="381000" cy="304800"/>
          </a:xfrm>
          <a:prstGeom prst="rightArrow">
            <a:avLst/>
          </a:prstGeom>
          <a:noFill/>
          <a:ln w="2222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1447800" y="3429000"/>
            <a:ext cx="381000" cy="381000"/>
          </a:xfrm>
          <a:prstGeom prst="upArrow">
            <a:avLst/>
          </a:prstGeom>
          <a:noFill/>
          <a:ln w="2222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7543800" y="990600"/>
            <a:ext cx="1371600" cy="1768475"/>
            <a:chOff x="6400800" y="1066800"/>
            <a:chExt cx="1371600" cy="1768475"/>
          </a:xfrm>
        </p:grpSpPr>
        <p:grpSp>
          <p:nvGrpSpPr>
            <p:cNvPr id="10" name="Group 465"/>
            <p:cNvGrpSpPr>
              <a:grpSpLocks/>
            </p:cNvGrpSpPr>
            <p:nvPr/>
          </p:nvGrpSpPr>
          <p:grpSpPr bwMode="auto">
            <a:xfrm>
              <a:off x="6400800" y="1066800"/>
              <a:ext cx="1371600" cy="1768475"/>
              <a:chOff x="2379" y="2208"/>
              <a:chExt cx="1250" cy="1449"/>
            </a:xfrm>
          </p:grpSpPr>
          <p:pic>
            <p:nvPicPr>
              <p:cNvPr id="11" name="Picture 46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0001" t="4025" b="7133"/>
              <a:stretch>
                <a:fillRect/>
              </a:stretch>
            </p:blipFill>
            <p:spPr bwMode="auto">
              <a:xfrm>
                <a:off x="2379" y="2208"/>
                <a:ext cx="1120" cy="1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 Box 467"/>
              <p:cNvSpPr txBox="1">
                <a:spLocks noChangeArrowheads="1"/>
              </p:cNvSpPr>
              <p:nvPr/>
            </p:nvSpPr>
            <p:spPr bwMode="auto">
              <a:xfrm>
                <a:off x="2397" y="3333"/>
                <a:ext cx="264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 dirty="0"/>
                  <a:t>0</a:t>
                </a:r>
              </a:p>
            </p:txBody>
          </p:sp>
          <p:sp>
            <p:nvSpPr>
              <p:cNvPr id="13" name="Text Box 468"/>
              <p:cNvSpPr txBox="1">
                <a:spLocks noChangeArrowheads="1"/>
              </p:cNvSpPr>
              <p:nvPr/>
            </p:nvSpPr>
            <p:spPr bwMode="auto">
              <a:xfrm>
                <a:off x="3342" y="3341"/>
                <a:ext cx="287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 dirty="0"/>
                  <a:t>R</a:t>
                </a:r>
              </a:p>
            </p:txBody>
          </p:sp>
        </p:grpSp>
        <p:sp>
          <p:nvSpPr>
            <p:cNvPr id="14" name="Rectangle 4" descr="Dark upward diagonal"/>
            <p:cNvSpPr>
              <a:spLocks noChangeArrowheads="1"/>
            </p:cNvSpPr>
            <p:nvPr/>
          </p:nvSpPr>
          <p:spPr bwMode="auto">
            <a:xfrm>
              <a:off x="6553200" y="1295400"/>
              <a:ext cx="152400" cy="1152525"/>
            </a:xfrm>
            <a:prstGeom prst="rect">
              <a:avLst/>
            </a:prstGeom>
            <a:solidFill>
              <a:srgbClr val="8D8D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34000" y="1371600"/>
            <a:ext cx="1676400" cy="830997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Complete conversion of O</a:t>
            </a:r>
            <a:r>
              <a:rPr lang="en-US" sz="1600" baseline="-25000" dirty="0" smtClean="0">
                <a:solidFill>
                  <a:srgbClr val="000000"/>
                </a:solidFill>
              </a:rPr>
              <a:t>2</a:t>
            </a:r>
            <a:r>
              <a:rPr lang="en-US" sz="1600" dirty="0" smtClean="0">
                <a:solidFill>
                  <a:srgbClr val="000000"/>
                </a:solidFill>
              </a:rPr>
              <a:t> at OCM layer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7010400" y="1600200"/>
            <a:ext cx="381000" cy="304800"/>
          </a:xfrm>
          <a:prstGeom prst="rightArrow">
            <a:avLst/>
          </a:prstGeom>
          <a:noFill/>
          <a:ln w="2222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04788" y="0"/>
            <a:ext cx="8024812" cy="895350"/>
          </a:xfrm>
        </p:spPr>
        <p:txBody>
          <a:bodyPr/>
          <a:lstStyle/>
          <a:p>
            <a:r>
              <a:rPr lang="en-US" dirty="0" smtClean="0"/>
              <a:t>Numerical model: Particle scale</a:t>
            </a:r>
          </a:p>
        </p:txBody>
      </p:sp>
      <p:sp>
        <p:nvSpPr>
          <p:cNvPr id="23556" name="Text Box 10"/>
          <p:cNvSpPr txBox="1">
            <a:spLocks noChangeArrowheads="1"/>
          </p:cNvSpPr>
          <p:nvPr/>
        </p:nvSpPr>
        <p:spPr bwMode="auto">
          <a:xfrm>
            <a:off x="304800" y="4572000"/>
            <a:ext cx="3810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i="1" dirty="0"/>
              <a:t>Kinetics from: </a:t>
            </a:r>
          </a:p>
          <a:p>
            <a:r>
              <a:rPr lang="en-US" sz="1400" i="1" dirty="0"/>
              <a:t>OCM: </a:t>
            </a:r>
            <a:r>
              <a:rPr lang="en-US" sz="1400" i="1" dirty="0" err="1"/>
              <a:t>Stansch</a:t>
            </a:r>
            <a:r>
              <a:rPr lang="en-US" sz="1400" i="1" dirty="0"/>
              <a:t>, Z., </a:t>
            </a:r>
            <a:r>
              <a:rPr lang="en-US" sz="1400" i="1" dirty="0" err="1"/>
              <a:t>Mleczko</a:t>
            </a:r>
            <a:r>
              <a:rPr lang="en-US" sz="1400" i="1" dirty="0"/>
              <a:t>, L., </a:t>
            </a:r>
            <a:r>
              <a:rPr lang="en-US" sz="1400" i="1" dirty="0" err="1"/>
              <a:t>Baerns</a:t>
            </a:r>
            <a:r>
              <a:rPr lang="en-US" sz="1400" i="1" dirty="0"/>
              <a:t>, M. (1997) I &amp; ECR, 36(7), p-2568.</a:t>
            </a:r>
          </a:p>
          <a:p>
            <a:r>
              <a:rPr lang="en-US" sz="1400" i="1" dirty="0"/>
              <a:t>SRM: </a:t>
            </a:r>
            <a:r>
              <a:rPr lang="en-US" sz="1400" i="1" dirty="0" err="1" smtClean="0"/>
              <a:t>Nimaguchi</a:t>
            </a:r>
            <a:r>
              <a:rPr lang="en-US" sz="1400" i="1" dirty="0" smtClean="0"/>
              <a:t> and Kikuchi(1988). CES, 43(8), p-2295</a:t>
            </a:r>
            <a:endParaRPr lang="en-US" sz="1400" i="1" dirty="0"/>
          </a:p>
        </p:txBody>
      </p:sp>
      <p:pic>
        <p:nvPicPr>
          <p:cNvPr id="23557" name="Picture 6" descr="Particles-dimens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387879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43400" y="1295400"/>
            <a:ext cx="4343400" cy="251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0" dirty="0" smtClean="0"/>
              <a:t>Intraparticle reaction model</a:t>
            </a:r>
          </a:p>
          <a:p>
            <a:pPr>
              <a:lnSpc>
                <a:spcPct val="90000"/>
              </a:lnSpc>
            </a:pPr>
            <a:endParaRPr lang="en-US" b="0" dirty="0" smtClean="0"/>
          </a:p>
          <a:p>
            <a:pPr>
              <a:lnSpc>
                <a:spcPct val="90000"/>
              </a:lnSpc>
            </a:pPr>
            <a:r>
              <a:rPr lang="en-US" b="0" dirty="0" smtClean="0"/>
              <a:t>Optimize the catalyst particle</a:t>
            </a:r>
          </a:p>
          <a:p>
            <a:pPr lvl="1">
              <a:lnSpc>
                <a:spcPct val="90000"/>
              </a:lnSpc>
            </a:pPr>
            <a:r>
              <a:rPr lang="en-US" b="0" dirty="0" smtClean="0"/>
              <a:t>Thickness of OCM catalytic layer</a:t>
            </a:r>
          </a:p>
          <a:p>
            <a:pPr lvl="1">
              <a:lnSpc>
                <a:spcPct val="90000"/>
              </a:lnSpc>
            </a:pPr>
            <a:r>
              <a:rPr lang="en-US" b="0" dirty="0" smtClean="0"/>
              <a:t>Thickness of SRM catalytic layer</a:t>
            </a:r>
          </a:p>
          <a:p>
            <a:pPr lvl="1">
              <a:lnSpc>
                <a:spcPct val="90000"/>
              </a:lnSpc>
            </a:pPr>
            <a:r>
              <a:rPr lang="en-US" b="0" dirty="0" smtClean="0"/>
              <a:t>Thickness of inert porous layer</a:t>
            </a:r>
          </a:p>
          <a:p>
            <a:pPr lvl="1">
              <a:lnSpc>
                <a:spcPct val="90000"/>
              </a:lnSpc>
            </a:pPr>
            <a:r>
              <a:rPr lang="en-US" b="0" dirty="0" smtClean="0"/>
              <a:t>Diffusion properties viz. porosity and tortuosity</a:t>
            </a:r>
          </a:p>
          <a:p>
            <a:pPr lvl="1">
              <a:lnSpc>
                <a:spcPct val="90000"/>
              </a:lnSpc>
            </a:pPr>
            <a:endParaRPr lang="en-US" b="0" dirty="0" smtClean="0"/>
          </a:p>
          <a:p>
            <a:endParaRPr lang="en-US" b="0" dirty="0"/>
          </a:p>
        </p:txBody>
      </p:sp>
      <p:sp>
        <p:nvSpPr>
          <p:cNvPr id="7" name="Rectangle 6"/>
          <p:cNvSpPr/>
          <p:nvPr/>
        </p:nvSpPr>
        <p:spPr>
          <a:xfrm>
            <a:off x="4267200" y="3962400"/>
            <a:ext cx="44196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 Advantages:</a:t>
            </a:r>
          </a:p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 Strong intraparticle concentration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    profiles</a:t>
            </a:r>
          </a:p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 Beneficial for C</a:t>
            </a:r>
            <a:r>
              <a:rPr lang="en-US" baseline="-25000" dirty="0" smtClean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selectivity</a:t>
            </a:r>
          </a:p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 Vary r</a:t>
            </a:r>
            <a:r>
              <a:rPr lang="en-US" baseline="-25000" dirty="0" smtClean="0">
                <a:solidFill>
                  <a:schemeClr val="tx1">
                    <a:lumMod val="50000"/>
                  </a:schemeClr>
                </a:solidFill>
              </a:rPr>
              <a:t>SRM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:  autothermal operation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024813" cy="895350"/>
          </a:xfrm>
        </p:spPr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96975"/>
            <a:ext cx="7993063" cy="3222625"/>
          </a:xfrm>
        </p:spPr>
        <p:txBody>
          <a:bodyPr/>
          <a:lstStyle/>
          <a:p>
            <a:pPr>
              <a:defRPr/>
            </a:pPr>
            <a:r>
              <a:rPr lang="en-US" b="0" dirty="0" smtClean="0"/>
              <a:t>Introduction</a:t>
            </a:r>
          </a:p>
          <a:p>
            <a:pPr>
              <a:defRPr/>
            </a:pPr>
            <a:endParaRPr lang="en-US" b="0" dirty="0" smtClean="0"/>
          </a:p>
          <a:p>
            <a:pPr>
              <a:defRPr/>
            </a:pPr>
            <a:r>
              <a:rPr lang="en-US" b="0" dirty="0" smtClean="0">
                <a:solidFill>
                  <a:srgbClr val="FF0000"/>
                </a:solidFill>
              </a:rPr>
              <a:t>Design of catalytic membrane reactor</a:t>
            </a:r>
          </a:p>
          <a:p>
            <a:pPr lvl="1">
              <a:defRPr/>
            </a:pPr>
            <a:r>
              <a:rPr lang="en-US" b="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Packed bed membrane reactor</a:t>
            </a:r>
          </a:p>
          <a:p>
            <a:pPr lvl="1">
              <a:defRPr/>
            </a:pPr>
            <a:r>
              <a:rPr lang="en-US" b="0" dirty="0" smtClean="0"/>
              <a:t>Hollow fiber catalytic membrane reactor</a:t>
            </a:r>
          </a:p>
          <a:p>
            <a:pPr lvl="1">
              <a:defRPr/>
            </a:pPr>
            <a:endParaRPr lang="en-US" b="0" dirty="0" smtClean="0"/>
          </a:p>
          <a:p>
            <a:pPr>
              <a:defRPr/>
            </a:pPr>
            <a:r>
              <a:rPr lang="en-US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Results</a:t>
            </a:r>
          </a:p>
          <a:p>
            <a:pPr>
              <a:defRPr/>
            </a:pPr>
            <a:endParaRPr lang="en-US" b="0" dirty="0" smtClean="0"/>
          </a:p>
          <a:p>
            <a:pPr>
              <a:defRPr/>
            </a:pPr>
            <a:r>
              <a:rPr lang="en-US" b="0" dirty="0" smtClean="0"/>
              <a:t>Conclusions</a:t>
            </a:r>
          </a:p>
          <a:p>
            <a:pPr>
              <a:defRPr/>
            </a:pP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024812" cy="895350"/>
          </a:xfrm>
        </p:spPr>
        <p:txBody>
          <a:bodyPr/>
          <a:lstStyle/>
          <a:p>
            <a:r>
              <a:rPr lang="en-US" dirty="0"/>
              <a:t>Integration on single catalyst </a:t>
            </a:r>
            <a:r>
              <a:rPr lang="en-US" dirty="0" smtClean="0"/>
              <a:t>particle</a:t>
            </a:r>
            <a:endParaRPr lang="en-US" baseline="-25000" dirty="0"/>
          </a:p>
        </p:txBody>
      </p:sp>
      <p:sp>
        <p:nvSpPr>
          <p:cNvPr id="393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7772400" cy="5078412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1800" dirty="0"/>
              <a:t>Results – influence on performance</a:t>
            </a:r>
          </a:p>
          <a:p>
            <a:r>
              <a:rPr lang="en-US" sz="1600" b="0" dirty="0"/>
              <a:t>Methane consumption by dual function catalyst particle</a:t>
            </a:r>
          </a:p>
        </p:txBody>
      </p:sp>
      <p:sp>
        <p:nvSpPr>
          <p:cNvPr id="393222" name="Text Box 6"/>
          <p:cNvSpPr txBox="1">
            <a:spLocks noChangeArrowheads="1"/>
          </p:cNvSpPr>
          <p:nvPr/>
        </p:nvSpPr>
        <p:spPr bwMode="auto">
          <a:xfrm>
            <a:off x="5715000" y="1905000"/>
            <a:ext cx="3276600" cy="25545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 Influence 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on CH</a:t>
            </a:r>
            <a:r>
              <a:rPr lang="en-US" sz="1600" b="1" baseline="-25000" dirty="0">
                <a:solidFill>
                  <a:schemeClr val="tx1">
                    <a:lumMod val="50000"/>
                  </a:schemeClr>
                </a:solidFill>
              </a:rPr>
              <a:t>4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conversion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~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50% increase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(Vs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. OCM)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 Reforming 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diffusion limited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SRM flow =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f(X</a:t>
            </a:r>
            <a:r>
              <a:rPr lang="en-US" sz="1400" baseline="-25000" dirty="0" smtClean="0">
                <a:solidFill>
                  <a:schemeClr val="tx1">
                    <a:lumMod val="50000"/>
                  </a:schemeClr>
                </a:solidFill>
              </a:rPr>
              <a:t>CH4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Presence sufficient H</a:t>
            </a:r>
            <a:r>
              <a:rPr lang="en-US" sz="1400" baseline="-25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O 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nl-NL" sz="1400" dirty="0">
                <a:solidFill>
                  <a:schemeClr val="tx1">
                    <a:lumMod val="50000"/>
                  </a:schemeClr>
                </a:solidFill>
              </a:rPr>
              <a:t> Proportional to </a:t>
            </a:r>
            <a:r>
              <a:rPr lang="nl-NL" sz="1400" dirty="0">
                <a:solidFill>
                  <a:schemeClr val="tx1">
                    <a:lumMod val="50000"/>
                  </a:schemeClr>
                </a:solidFill>
                <a:latin typeface="Symbol" pitchFamily="18" charset="2"/>
              </a:rPr>
              <a:t>e/t</a:t>
            </a:r>
            <a:r>
              <a:rPr lang="nl-NL" sz="1400" dirty="0">
                <a:solidFill>
                  <a:schemeClr val="tx1">
                    <a:lumMod val="50000"/>
                  </a:schemeClr>
                </a:solidFill>
              </a:rPr>
              <a:t> or </a:t>
            </a:r>
            <a:r>
              <a:rPr lang="nl-NL" sz="1400" dirty="0">
                <a:solidFill>
                  <a:schemeClr val="tx1">
                    <a:lumMod val="50000"/>
                  </a:schemeClr>
                </a:solidFill>
                <a:latin typeface="Symbol" pitchFamily="18" charset="2"/>
              </a:rPr>
              <a:t>d</a:t>
            </a:r>
            <a:r>
              <a:rPr lang="nl-NL" sz="1400" baseline="-25000" dirty="0">
                <a:solidFill>
                  <a:schemeClr val="tx1">
                    <a:lumMod val="50000"/>
                  </a:schemeClr>
                </a:solidFill>
              </a:rPr>
              <a:t>SRM</a:t>
            </a:r>
            <a:endParaRPr lang="en-US" sz="1400" baseline="-25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6019800"/>
            <a:ext cx="4953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Input: X</a:t>
            </a:r>
            <a:r>
              <a:rPr lang="en-US" sz="1400" baseline="-25000" dirty="0" smtClean="0"/>
              <a:t>CH4</a:t>
            </a:r>
            <a:r>
              <a:rPr lang="en-US" sz="1400" dirty="0" smtClean="0"/>
              <a:t> = 0.4; X</a:t>
            </a:r>
            <a:r>
              <a:rPr lang="en-US" sz="1400" baseline="-25000" dirty="0" smtClean="0"/>
              <a:t>O2</a:t>
            </a:r>
            <a:r>
              <a:rPr lang="en-US" sz="1400" dirty="0" smtClean="0"/>
              <a:t> = 0.005; X</a:t>
            </a:r>
            <a:r>
              <a:rPr lang="en-US" sz="1400" baseline="-25000" dirty="0" smtClean="0"/>
              <a:t>H2O</a:t>
            </a:r>
            <a:r>
              <a:rPr lang="en-US" sz="1400" dirty="0" smtClean="0"/>
              <a:t> = 0.5, r</a:t>
            </a:r>
            <a:r>
              <a:rPr lang="en-US" sz="1400" baseline="-25000" dirty="0" smtClean="0"/>
              <a:t>SRM</a:t>
            </a:r>
            <a:r>
              <a:rPr lang="en-US" sz="1400" dirty="0" smtClean="0"/>
              <a:t> = 0.5mm, r</a:t>
            </a:r>
            <a:r>
              <a:rPr lang="en-US" sz="1400" baseline="-25000" dirty="0" smtClean="0"/>
              <a:t>OCM</a:t>
            </a:r>
            <a:r>
              <a:rPr lang="en-US" sz="1400" dirty="0" smtClean="0"/>
              <a:t> = 0.5mm, r</a:t>
            </a:r>
            <a:r>
              <a:rPr lang="en-US" sz="1400" baseline="-25000" dirty="0" smtClean="0"/>
              <a:t>p</a:t>
            </a:r>
            <a:r>
              <a:rPr lang="en-US" sz="1400" dirty="0" smtClean="0"/>
              <a:t> = 1.5mm</a:t>
            </a:r>
            <a:endParaRPr lang="en-US" sz="1400" dirty="0"/>
          </a:p>
        </p:txBody>
      </p:sp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152400" y="1600200"/>
          <a:ext cx="5892801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6" name="Graph" r:id="rId3" imgW="4158720" imgH="2905920" progId="Origin50.Graph">
                  <p:embed/>
                </p:oleObj>
              </mc:Choice>
              <mc:Fallback>
                <p:oleObj name="Graph" r:id="rId3" imgW="4158720" imgH="2905920" progId="Origin50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00200"/>
                        <a:ext cx="5892801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4788" y="0"/>
            <a:ext cx="8024812" cy="895350"/>
          </a:xfrm>
        </p:spPr>
        <p:txBody>
          <a:bodyPr/>
          <a:lstStyle/>
          <a:p>
            <a:r>
              <a:rPr lang="en-US" dirty="0"/>
              <a:t>Integration on single catalyst </a:t>
            </a:r>
            <a:r>
              <a:rPr lang="en-US" dirty="0" smtClean="0"/>
              <a:t>particle </a:t>
            </a:r>
            <a:r>
              <a:rPr lang="en-US" baseline="-25000" dirty="0" smtClean="0"/>
              <a:t>contd…</a:t>
            </a:r>
            <a:endParaRPr lang="en-US" baseline="-25000" dirty="0"/>
          </a:p>
        </p:txBody>
      </p:sp>
      <p:sp>
        <p:nvSpPr>
          <p:cNvPr id="394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229600" cy="514985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nl-NL" sz="1800" dirty="0"/>
              <a:t>Results – </a:t>
            </a:r>
            <a:r>
              <a:rPr lang="nl-NL" sz="1800" dirty="0" smtClean="0"/>
              <a:t>CO</a:t>
            </a:r>
            <a:r>
              <a:rPr lang="nl-NL" sz="1800" baseline="-25000" dirty="0" smtClean="0"/>
              <a:t>x</a:t>
            </a:r>
            <a:r>
              <a:rPr lang="nl-NL" sz="1800" dirty="0" smtClean="0"/>
              <a:t> </a:t>
            </a:r>
            <a:r>
              <a:rPr lang="nl-NL" sz="1800" dirty="0"/>
              <a:t>production</a:t>
            </a:r>
            <a:endParaRPr lang="en-US" sz="1800" dirty="0"/>
          </a:p>
        </p:txBody>
      </p:sp>
      <p:sp>
        <p:nvSpPr>
          <p:cNvPr id="394245" name="Text Box 5"/>
          <p:cNvSpPr txBox="1">
            <a:spLocks noChangeArrowheads="1"/>
          </p:cNvSpPr>
          <p:nvPr/>
        </p:nvSpPr>
        <p:spPr bwMode="auto">
          <a:xfrm>
            <a:off x="5791200" y="1676401"/>
            <a:ext cx="3124200" cy="29803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 CO</a:t>
            </a:r>
            <a:r>
              <a:rPr lang="en-US" sz="1600" b="1" baseline="-25000" dirty="0" smtClean="0">
                <a:solidFill>
                  <a:schemeClr val="tx1">
                    <a:lumMod val="50000"/>
                  </a:schemeClr>
                </a:solidFill>
              </a:rPr>
              <a:t>x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production </a:t>
            </a:r>
          </a:p>
          <a:p>
            <a:pPr lvl="1">
              <a:spcBef>
                <a:spcPts val="200"/>
              </a:spcBef>
              <a:buFont typeface="Wingdings" pitchFamily="2" charset="2"/>
              <a:buChar char="ü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Large contribution of SRM </a:t>
            </a:r>
          </a:p>
          <a:p>
            <a:pPr lvl="1">
              <a:spcBef>
                <a:spcPts val="200"/>
              </a:spcBef>
              <a:buFont typeface="Wingdings" pitchFamily="2" charset="2"/>
              <a:buChar char="ü"/>
            </a:pPr>
            <a:r>
              <a:rPr lang="nl-NL" sz="1400" dirty="0">
                <a:solidFill>
                  <a:schemeClr val="tx1">
                    <a:lumMod val="50000"/>
                  </a:schemeClr>
                </a:solidFill>
              </a:rPr>
              <a:t> OCM contrib. low </a:t>
            </a:r>
            <a:r>
              <a:rPr lang="nl-NL" sz="1400" dirty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</a:t>
            </a:r>
            <a:r>
              <a:rPr lang="nl-NL" sz="1400" dirty="0">
                <a:solidFill>
                  <a:schemeClr val="tx1">
                    <a:lumMod val="50000"/>
                  </a:schemeClr>
                </a:solidFill>
              </a:rPr>
              <a:t>low p</a:t>
            </a:r>
            <a:r>
              <a:rPr lang="nl-NL" sz="1400" baseline="-25000" dirty="0">
                <a:solidFill>
                  <a:schemeClr val="tx1">
                    <a:lumMod val="50000"/>
                  </a:schemeClr>
                </a:solidFill>
              </a:rPr>
              <a:t>O2</a:t>
            </a:r>
            <a:endParaRPr lang="en-US" sz="1400" baseline="-250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200"/>
              </a:spcBef>
              <a:buFontTx/>
              <a:buChar char="•"/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 Reforming 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diffusion 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limited</a:t>
            </a:r>
          </a:p>
          <a:p>
            <a:pPr lvl="1">
              <a:spcBef>
                <a:spcPts val="200"/>
              </a:spcBef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Mainly CO production</a:t>
            </a:r>
          </a:p>
          <a:p>
            <a:pPr lvl="1">
              <a:spcBef>
                <a:spcPts val="200"/>
              </a:spcBef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WGS on OCM cat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 CO</a:t>
            </a:r>
            <a:r>
              <a:rPr lang="en-US" sz="1400" baseline="-25000" dirty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2</a:t>
            </a:r>
          </a:p>
          <a:p>
            <a:pPr lvl="1">
              <a:spcBef>
                <a:spcPts val="200"/>
              </a:spcBef>
              <a:buFont typeface="Wingdings" pitchFamily="2" charset="2"/>
              <a:buChar char="ü"/>
            </a:pPr>
            <a:r>
              <a:rPr lang="nl-NL" sz="1400" baseline="-25000" dirty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nl-NL" sz="1400" dirty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Strong decrease by </a:t>
            </a:r>
            <a:r>
              <a:rPr lang="nl-NL" sz="1400" dirty="0" smtClean="0">
                <a:solidFill>
                  <a:schemeClr val="tx1">
                    <a:lumMod val="50000"/>
                  </a:schemeClr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nl-NL" sz="1400" baseline="-25000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OCM</a:t>
            </a:r>
          </a:p>
          <a:p>
            <a:pPr lvl="1">
              <a:spcBef>
                <a:spcPts val="200"/>
              </a:spcBef>
              <a:buFont typeface="Wingdings" pitchFamily="2" charset="2"/>
              <a:buChar char="ü"/>
            </a:pPr>
            <a:endParaRPr lang="nl-NL" sz="1400" baseline="-25000" dirty="0" smtClean="0">
              <a:solidFill>
                <a:schemeClr val="tx1">
                  <a:lumMod val="50000"/>
                </a:schemeClr>
              </a:solidFill>
              <a:sym typeface="Wingdings" pitchFamily="2" charset="2"/>
            </a:endParaRPr>
          </a:p>
          <a:p>
            <a:pPr>
              <a:spcBef>
                <a:spcPts val="0"/>
              </a:spcBef>
              <a:buSzPct val="100000"/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> Loss of 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C</a:t>
            </a:r>
            <a:r>
              <a:rPr lang="en-US" sz="1600" b="1" baseline="-25000" dirty="0" smtClean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 products  by </a:t>
            </a:r>
          </a:p>
          <a:p>
            <a:pPr>
              <a:spcBef>
                <a:spcPts val="0"/>
              </a:spcBef>
              <a:buSzPct val="100000"/>
            </a:pP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  reforming?</a:t>
            </a:r>
          </a:p>
          <a:p>
            <a:pPr lvl="1">
              <a:spcBef>
                <a:spcPts val="200"/>
              </a:spcBef>
              <a:buFont typeface="Wingdings" pitchFamily="2" charset="2"/>
              <a:buChar char="ü"/>
            </a:pPr>
            <a:endParaRPr lang="en-US" sz="1400" baseline="-25000" dirty="0">
              <a:solidFill>
                <a:schemeClr val="tx1">
                  <a:lumMod val="50000"/>
                </a:schemeClr>
              </a:solidFill>
              <a:sym typeface="Wingdings" pitchFamily="2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5786735"/>
            <a:ext cx="48006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Input: X</a:t>
            </a:r>
            <a:r>
              <a:rPr lang="en-US" sz="1400" baseline="-25000" dirty="0" smtClean="0"/>
              <a:t>CH4</a:t>
            </a:r>
            <a:r>
              <a:rPr lang="en-US" sz="1400" dirty="0" smtClean="0"/>
              <a:t> = 0.4; X</a:t>
            </a:r>
            <a:r>
              <a:rPr lang="en-US" sz="1400" baseline="-25000" dirty="0" smtClean="0"/>
              <a:t>O2</a:t>
            </a:r>
            <a:r>
              <a:rPr lang="en-US" sz="1400" dirty="0" smtClean="0"/>
              <a:t> = 0.005; X</a:t>
            </a:r>
            <a:r>
              <a:rPr lang="en-US" sz="1400" baseline="-25000" dirty="0" smtClean="0"/>
              <a:t>H2O</a:t>
            </a:r>
            <a:r>
              <a:rPr lang="en-US" sz="1400" dirty="0" smtClean="0"/>
              <a:t> = 0.5, r</a:t>
            </a:r>
            <a:r>
              <a:rPr lang="en-US" sz="1400" baseline="-25000" dirty="0" smtClean="0"/>
              <a:t>SRM</a:t>
            </a:r>
            <a:r>
              <a:rPr lang="en-US" sz="1400" dirty="0" smtClean="0"/>
              <a:t> = 0.5mm, r</a:t>
            </a:r>
            <a:r>
              <a:rPr lang="en-US" sz="1400" baseline="-25000" dirty="0" smtClean="0"/>
              <a:t>OCM</a:t>
            </a:r>
            <a:r>
              <a:rPr lang="en-US" sz="1400" dirty="0" smtClean="0"/>
              <a:t> = 0.5mm, r</a:t>
            </a:r>
            <a:r>
              <a:rPr lang="en-US" sz="1400" baseline="-25000" dirty="0" smtClean="0"/>
              <a:t>p</a:t>
            </a:r>
            <a:r>
              <a:rPr lang="en-US" sz="1400" dirty="0" smtClean="0"/>
              <a:t> = 1.5mm</a:t>
            </a:r>
            <a:endParaRPr lang="en-US" sz="1400" dirty="0"/>
          </a:p>
        </p:txBody>
      </p:sp>
      <p:graphicFrame>
        <p:nvGraphicFramePr>
          <p:cNvPr id="94209" name="Object 1"/>
          <p:cNvGraphicFramePr>
            <a:graphicFrameLocks noChangeAspect="1"/>
          </p:cNvGraphicFramePr>
          <p:nvPr/>
        </p:nvGraphicFramePr>
        <p:xfrm>
          <a:off x="152400" y="1219200"/>
          <a:ext cx="58674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1" name="Graph" r:id="rId3" imgW="4158720" imgH="2905920" progId="Origin50.Graph">
                  <p:embed/>
                </p:oleObj>
              </mc:Choice>
              <mc:Fallback>
                <p:oleObj name="Graph" r:id="rId3" imgW="4158720" imgH="2905920" progId="Origin50.Grap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19200"/>
                        <a:ext cx="58674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88" y="0"/>
            <a:ext cx="8024812" cy="895350"/>
          </a:xfrm>
        </p:spPr>
        <p:txBody>
          <a:bodyPr/>
          <a:lstStyle/>
          <a:p>
            <a:r>
              <a:rPr lang="en-US" dirty="0" smtClean="0"/>
              <a:t>Integration on single catalyst particle </a:t>
            </a:r>
            <a:r>
              <a:rPr lang="en-US" baseline="-25000" dirty="0" smtClean="0"/>
              <a:t>contd…</a:t>
            </a:r>
            <a:endParaRPr lang="en-US" sz="1000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953000"/>
            <a:ext cx="8153400" cy="1143000"/>
          </a:xfrm>
        </p:spPr>
        <p:txBody>
          <a:bodyPr/>
          <a:lstStyle/>
          <a:p>
            <a:r>
              <a:rPr lang="en-US" sz="1600" b="0" dirty="0" smtClean="0"/>
              <a:t>Losses of C</a:t>
            </a:r>
            <a:r>
              <a:rPr lang="en-US" sz="1600" b="0" baseline="-25000" dirty="0" smtClean="0"/>
              <a:t>2</a:t>
            </a:r>
            <a:r>
              <a:rPr lang="en-US" sz="1600" b="0" dirty="0" smtClean="0"/>
              <a:t> to reforming core</a:t>
            </a:r>
          </a:p>
          <a:p>
            <a:pPr lvl="1">
              <a:buFont typeface="Wingdings" pitchFamily="2" charset="2"/>
              <a:buChar char="ü"/>
            </a:pPr>
            <a:r>
              <a:rPr lang="en-US" sz="1400" b="0" dirty="0" smtClean="0"/>
              <a:t>Negligible (Maximum 3% ) at reactor inlet conditions</a:t>
            </a:r>
          </a:p>
          <a:p>
            <a:pPr lvl="1">
              <a:buFont typeface="Wingdings" pitchFamily="2" charset="2"/>
              <a:buChar char="ü"/>
            </a:pPr>
            <a:endParaRPr lang="en-US" sz="1600" b="0" dirty="0" smtClean="0"/>
          </a:p>
          <a:p>
            <a:pPr>
              <a:buFont typeface="Arial" pitchFamily="34" charset="0"/>
              <a:buChar char="•"/>
            </a:pPr>
            <a:r>
              <a:rPr lang="en-US" sz="1600" b="0" dirty="0" smtClean="0"/>
              <a:t>What about the energy balance?</a:t>
            </a:r>
          </a:p>
          <a:p>
            <a:pPr lvl="1">
              <a:buNone/>
            </a:pPr>
            <a:endParaRPr lang="en-US" sz="1600" b="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629400" y="1371600"/>
            <a:ext cx="22098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Input: </a:t>
            </a:r>
          </a:p>
          <a:p>
            <a:r>
              <a:rPr lang="en-US" sz="1400" dirty="0" smtClean="0"/>
              <a:t>X</a:t>
            </a:r>
            <a:r>
              <a:rPr lang="en-US" sz="1400" baseline="-25000" dirty="0" smtClean="0"/>
              <a:t>CH4</a:t>
            </a:r>
            <a:r>
              <a:rPr lang="en-US" sz="1400" dirty="0" smtClean="0"/>
              <a:t> = 0.4; X</a:t>
            </a:r>
            <a:r>
              <a:rPr lang="en-US" sz="1400" baseline="-25000" dirty="0" smtClean="0"/>
              <a:t>O2</a:t>
            </a:r>
            <a:r>
              <a:rPr lang="en-US" sz="1400" dirty="0" smtClean="0"/>
              <a:t> = 0.005; X</a:t>
            </a:r>
            <a:r>
              <a:rPr lang="en-US" sz="1400" baseline="-25000" dirty="0" smtClean="0"/>
              <a:t>H2O</a:t>
            </a:r>
            <a:r>
              <a:rPr lang="en-US" sz="1400" dirty="0" smtClean="0"/>
              <a:t> = 0.5, r</a:t>
            </a:r>
            <a:r>
              <a:rPr lang="en-US" sz="1400" baseline="-25000" dirty="0" smtClean="0"/>
              <a:t>SRM</a:t>
            </a:r>
            <a:r>
              <a:rPr lang="en-US" sz="1400" dirty="0" smtClean="0"/>
              <a:t> = 0.5mm, </a:t>
            </a:r>
          </a:p>
          <a:p>
            <a:r>
              <a:rPr lang="en-US" sz="1400" dirty="0" smtClean="0"/>
              <a:t>r</a:t>
            </a:r>
            <a:r>
              <a:rPr lang="en-US" sz="1400" baseline="-25000" dirty="0" smtClean="0"/>
              <a:t>p</a:t>
            </a:r>
            <a:r>
              <a:rPr lang="en-US" sz="1400" dirty="0" smtClean="0"/>
              <a:t> = 1.5mm</a:t>
            </a:r>
            <a:endParaRPr lang="en-US" sz="1400" dirty="0"/>
          </a:p>
        </p:txBody>
      </p:sp>
      <p:graphicFrame>
        <p:nvGraphicFramePr>
          <p:cNvPr id="93185" name="Object 1"/>
          <p:cNvGraphicFramePr>
            <a:graphicFrameLocks noChangeAspect="1"/>
          </p:cNvGraphicFramePr>
          <p:nvPr/>
        </p:nvGraphicFramePr>
        <p:xfrm>
          <a:off x="173458" y="859896"/>
          <a:ext cx="5965907" cy="4169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7" name="Graph" r:id="rId3" imgW="4158720" imgH="2905920" progId="Origin50.Graph">
                  <p:embed/>
                </p:oleObj>
              </mc:Choice>
              <mc:Fallback>
                <p:oleObj name="Graph" r:id="rId3" imgW="4158720" imgH="2905920" progId="Origin50.Grap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458" y="859896"/>
                        <a:ext cx="5965907" cy="41693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024812" cy="895350"/>
          </a:xfrm>
        </p:spPr>
        <p:txBody>
          <a:bodyPr/>
          <a:lstStyle/>
          <a:p>
            <a:r>
              <a:rPr lang="en-US" dirty="0" smtClean="0"/>
              <a:t>Integration on single catalyst particle </a:t>
            </a:r>
            <a:r>
              <a:rPr lang="en-US" baseline="-25000" dirty="0" smtClean="0">
                <a:solidFill>
                  <a:srgbClr val="FFFFFF"/>
                </a:solidFill>
              </a:rPr>
              <a:t>contd…</a:t>
            </a:r>
            <a:endParaRPr lang="en-US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001000" cy="5334000"/>
          </a:xfrm>
        </p:spPr>
        <p:txBody>
          <a:bodyPr/>
          <a:lstStyle/>
          <a:p>
            <a:pPr algn="just"/>
            <a:r>
              <a:rPr lang="en-US" sz="1600" dirty="0" smtClean="0"/>
              <a:t>Results: Energy production </a:t>
            </a:r>
            <a:r>
              <a:rPr lang="nl-NL" sz="1600" dirty="0" smtClean="0">
                <a:sym typeface="Wingdings" pitchFamily="2" charset="2"/>
              </a:rPr>
              <a:t> </a:t>
            </a:r>
            <a:r>
              <a:rPr lang="en-US" sz="1600" dirty="0" smtClean="0">
                <a:sym typeface="Wingdings" pitchFamily="2" charset="2"/>
              </a:rPr>
              <a:t>OCM/SRM particle Vs only OCM particle</a:t>
            </a:r>
            <a:endParaRPr lang="en-US" sz="1600" dirty="0" smtClean="0">
              <a:latin typeface="Symbol" pitchFamily="18" charset="2"/>
            </a:endParaRPr>
          </a:p>
          <a:p>
            <a:pPr lvl="1" algn="just"/>
            <a:r>
              <a:rPr lang="nl-NL" sz="1400" b="0" dirty="0" smtClean="0">
                <a:sym typeface="Wingdings" pitchFamily="2" charset="2"/>
              </a:rPr>
              <a:t>Variation of </a:t>
            </a:r>
            <a:r>
              <a:rPr lang="en-US" sz="1400" dirty="0" smtClean="0">
                <a:latin typeface="Symbol" pitchFamily="18" charset="2"/>
              </a:rPr>
              <a:t>e/t </a:t>
            </a:r>
            <a:r>
              <a:rPr lang="nl-NL" sz="1400" b="0" dirty="0" smtClean="0">
                <a:sym typeface="Wingdings" pitchFamily="2" charset="2"/>
              </a:rPr>
              <a:t>ratio at constant r</a:t>
            </a:r>
            <a:r>
              <a:rPr lang="nl-NL" sz="1400" b="0" baseline="-25000" dirty="0" smtClean="0">
                <a:sym typeface="Wingdings" pitchFamily="2" charset="2"/>
              </a:rPr>
              <a:t>SRM</a:t>
            </a:r>
            <a:r>
              <a:rPr lang="nl-NL" sz="1400" b="0" dirty="0" smtClean="0">
                <a:sym typeface="Wingdings" pitchFamily="2" charset="2"/>
              </a:rPr>
              <a:t>:</a:t>
            </a:r>
          </a:p>
          <a:p>
            <a:pPr lvl="1" algn="just"/>
            <a:endParaRPr lang="nl-NL" sz="1400" b="0" dirty="0" smtClean="0">
              <a:sym typeface="Wingdings" pitchFamily="2" charset="2"/>
            </a:endParaRPr>
          </a:p>
          <a:p>
            <a:pPr algn="just"/>
            <a:endParaRPr lang="nl-NL" sz="1600" b="0" dirty="0" smtClean="0">
              <a:sym typeface="Wingdings" pitchFamily="2" charset="2"/>
            </a:endParaRPr>
          </a:p>
          <a:p>
            <a:pPr algn="just"/>
            <a:endParaRPr lang="nl-NL" sz="1600" b="0" dirty="0" smtClean="0">
              <a:sym typeface="Wingdings" pitchFamily="2" charset="2"/>
            </a:endParaRPr>
          </a:p>
          <a:p>
            <a:pPr algn="just"/>
            <a:endParaRPr lang="nl-NL" sz="1600" b="0" dirty="0" smtClean="0">
              <a:sym typeface="Wingdings" pitchFamily="2" charset="2"/>
            </a:endParaRPr>
          </a:p>
          <a:p>
            <a:pPr algn="just"/>
            <a:endParaRPr lang="nl-NL" sz="1600" b="0" dirty="0" smtClean="0">
              <a:sym typeface="Wingdings" pitchFamily="2" charset="2"/>
            </a:endParaRPr>
          </a:p>
          <a:p>
            <a:pPr algn="just"/>
            <a:endParaRPr lang="nl-NL" sz="1600" b="0" dirty="0" smtClean="0">
              <a:sym typeface="Wingdings" pitchFamily="2" charset="2"/>
            </a:endParaRPr>
          </a:p>
          <a:p>
            <a:pPr algn="just"/>
            <a:endParaRPr lang="nl-NL" sz="1600" b="0" dirty="0" smtClean="0">
              <a:sym typeface="Wingdings" pitchFamily="2" charset="2"/>
            </a:endParaRPr>
          </a:p>
          <a:p>
            <a:pPr algn="just"/>
            <a:endParaRPr lang="nl-NL" sz="1600" b="0" dirty="0" smtClean="0">
              <a:sym typeface="Wingdings" pitchFamily="2" charset="2"/>
            </a:endParaRPr>
          </a:p>
          <a:p>
            <a:pPr algn="just"/>
            <a:endParaRPr lang="nl-NL" sz="1600" b="0" dirty="0" smtClean="0">
              <a:sym typeface="Wingdings" pitchFamily="2" charset="2"/>
            </a:endParaRPr>
          </a:p>
          <a:p>
            <a:pPr algn="just"/>
            <a:endParaRPr lang="nl-NL" sz="1600" b="0" dirty="0" smtClean="0">
              <a:sym typeface="Wingdings" pitchFamily="2" charset="2"/>
            </a:endParaRPr>
          </a:p>
          <a:p>
            <a:pPr algn="just"/>
            <a:endParaRPr lang="nl-NL" sz="1600" b="0" dirty="0" smtClean="0">
              <a:sym typeface="Wingdings" pitchFamily="2" charset="2"/>
            </a:endParaRPr>
          </a:p>
          <a:p>
            <a:pPr algn="just"/>
            <a:endParaRPr lang="nl-NL" sz="1600" b="0" dirty="0" smtClean="0">
              <a:sym typeface="Wingdings" pitchFamily="2" charset="2"/>
            </a:endParaRPr>
          </a:p>
          <a:p>
            <a:pPr algn="just"/>
            <a:endParaRPr lang="nl-NL" sz="1600" b="0" dirty="0" smtClean="0">
              <a:sym typeface="Wingdings" pitchFamily="2" charset="2"/>
            </a:endParaRPr>
          </a:p>
          <a:p>
            <a:pPr algn="just"/>
            <a:r>
              <a:rPr lang="nl-NL" sz="1600" b="0" dirty="0" smtClean="0">
                <a:sym typeface="Wingdings" pitchFamily="2" charset="2"/>
              </a:rPr>
              <a:t>Distributed feeding of O</a:t>
            </a:r>
            <a:r>
              <a:rPr lang="nl-NL" sz="1600" b="0" baseline="-25000" dirty="0" smtClean="0">
                <a:sym typeface="Wingdings" pitchFamily="2" charset="2"/>
              </a:rPr>
              <a:t>2</a:t>
            </a:r>
            <a:r>
              <a:rPr lang="nl-NL" sz="1600" b="0" dirty="0" smtClean="0">
                <a:sym typeface="Wingdings" pitchFamily="2" charset="2"/>
              </a:rPr>
              <a:t>  Q</a:t>
            </a:r>
            <a:r>
              <a:rPr lang="nl-NL" sz="1600" b="0" baseline="-25000" dirty="0" smtClean="0">
                <a:sym typeface="Wingdings" pitchFamily="2" charset="2"/>
              </a:rPr>
              <a:t>tot</a:t>
            </a:r>
            <a:r>
              <a:rPr lang="nl-NL" sz="1600" b="0" dirty="0" smtClean="0">
                <a:sym typeface="Wingdings" pitchFamily="2" charset="2"/>
              </a:rPr>
              <a:t> &lt; 0.3 W  makes dual function catalysis possible</a:t>
            </a:r>
            <a:endParaRPr lang="en-US" sz="1600" b="0" dirty="0" smtClean="0"/>
          </a:p>
          <a:p>
            <a:pPr algn="just"/>
            <a:r>
              <a:rPr lang="en-US" sz="1600" b="0" dirty="0" smtClean="0"/>
              <a:t>Autothermal operation is possible </a:t>
            </a:r>
            <a:r>
              <a:rPr lang="nl-NL" sz="1600" b="0" dirty="0" smtClean="0">
                <a:sym typeface="Wingdings" pitchFamily="2" charset="2"/>
              </a:rPr>
              <a:t></a:t>
            </a:r>
            <a:r>
              <a:rPr lang="en-US" sz="1600" b="0" dirty="0" smtClean="0"/>
              <a:t> </a:t>
            </a:r>
            <a:r>
              <a:rPr lang="en-US" sz="1600" dirty="0" smtClean="0">
                <a:latin typeface="Symbol" pitchFamily="18" charset="2"/>
              </a:rPr>
              <a:t>e/t</a:t>
            </a:r>
            <a:r>
              <a:rPr lang="en-US" sz="1600" b="0" dirty="0" smtClean="0"/>
              <a:t> = 0.01-0.08 </a:t>
            </a:r>
            <a:endParaRPr lang="nl-NL" sz="1600" b="0" dirty="0" smtClean="0">
              <a:sym typeface="Wingdings" pitchFamily="2" charset="2"/>
            </a:endParaRPr>
          </a:p>
          <a:p>
            <a:pPr algn="just"/>
            <a:r>
              <a:rPr lang="nl-NL" sz="1600" b="0" dirty="0" smtClean="0">
                <a:sym typeface="Wingdings" pitchFamily="2" charset="2"/>
              </a:rPr>
              <a:t>Other options: Variation of r</a:t>
            </a:r>
            <a:r>
              <a:rPr lang="nl-NL" sz="1600" b="0" baseline="-25000" dirty="0" smtClean="0">
                <a:sym typeface="Wingdings" pitchFamily="2" charset="2"/>
              </a:rPr>
              <a:t>SRM</a:t>
            </a:r>
            <a:r>
              <a:rPr lang="nl-NL" sz="1600" b="0" dirty="0" smtClean="0">
                <a:sym typeface="Wingdings" pitchFamily="2" charset="2"/>
              </a:rPr>
              <a:t>, steam concentration</a:t>
            </a:r>
          </a:p>
        </p:txBody>
      </p:sp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6172200" y="1967805"/>
            <a:ext cx="2057400" cy="138499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Input:</a:t>
            </a:r>
          </a:p>
          <a:p>
            <a:r>
              <a:rPr lang="en-US" sz="1400" dirty="0" smtClean="0"/>
              <a:t>X</a:t>
            </a:r>
            <a:r>
              <a:rPr lang="en-US" sz="1400" baseline="-25000" dirty="0" smtClean="0"/>
              <a:t>CH4</a:t>
            </a:r>
            <a:r>
              <a:rPr lang="en-US" sz="1400" dirty="0" smtClean="0"/>
              <a:t>=0.4; X</a:t>
            </a:r>
            <a:r>
              <a:rPr lang="en-US" sz="1400" baseline="-25000" dirty="0" smtClean="0"/>
              <a:t>H2O</a:t>
            </a:r>
            <a:r>
              <a:rPr lang="en-US" sz="1400" dirty="0" smtClean="0"/>
              <a:t>=0.5</a:t>
            </a:r>
          </a:p>
          <a:p>
            <a:r>
              <a:rPr lang="en-US" sz="1400" dirty="0" smtClean="0">
                <a:sym typeface="Symbol"/>
              </a:rPr>
              <a:t>T = 800 C; P = 150kPa; r</a:t>
            </a:r>
            <a:r>
              <a:rPr lang="en-US" sz="1400" baseline="-25000" dirty="0" smtClean="0">
                <a:sym typeface="Symbol"/>
              </a:rPr>
              <a:t>OCM</a:t>
            </a:r>
            <a:r>
              <a:rPr lang="en-US" sz="1400" dirty="0" smtClean="0">
                <a:sym typeface="Symbol"/>
              </a:rPr>
              <a:t>=0.25mm; </a:t>
            </a:r>
          </a:p>
          <a:p>
            <a:r>
              <a:rPr lang="en-US" sz="1400" dirty="0" err="1" smtClean="0">
                <a:sym typeface="Symbol"/>
              </a:rPr>
              <a:t>r</a:t>
            </a:r>
            <a:r>
              <a:rPr lang="en-US" sz="1400" baseline="-25000" dirty="0" err="1" smtClean="0">
                <a:sym typeface="Symbol"/>
              </a:rPr>
              <a:t>SRM</a:t>
            </a:r>
            <a:r>
              <a:rPr lang="en-US" sz="1400" dirty="0" smtClean="0">
                <a:sym typeface="Symbol"/>
              </a:rPr>
              <a:t> = 0.5mm </a:t>
            </a:r>
          </a:p>
          <a:p>
            <a:r>
              <a:rPr lang="en-US" sz="1400" dirty="0" err="1" smtClean="0">
                <a:sym typeface="Symbol"/>
              </a:rPr>
              <a:t>r</a:t>
            </a:r>
            <a:r>
              <a:rPr lang="en-US" sz="1400" baseline="-25000" dirty="0" err="1" smtClean="0">
                <a:sym typeface="Symbol"/>
              </a:rPr>
              <a:t>p</a:t>
            </a:r>
            <a:r>
              <a:rPr lang="en-US" sz="1400" dirty="0" smtClean="0">
                <a:sym typeface="Symbol"/>
              </a:rPr>
              <a:t>=1.5 mm</a:t>
            </a:r>
            <a:endParaRPr lang="en-US" sz="1400" dirty="0" smtClean="0"/>
          </a:p>
        </p:txBody>
      </p:sp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2167" name="Object 7"/>
          <p:cNvGraphicFramePr>
            <a:graphicFrameLocks noChangeAspect="1"/>
          </p:cNvGraphicFramePr>
          <p:nvPr/>
        </p:nvGraphicFramePr>
        <p:xfrm>
          <a:off x="152400" y="1447800"/>
          <a:ext cx="5562600" cy="38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9" name="Graph" r:id="rId3" imgW="4158720" imgH="2905920" progId="Origin50.Graph">
                  <p:embed/>
                </p:oleObj>
              </mc:Choice>
              <mc:Fallback>
                <p:oleObj name="Graph" r:id="rId3" imgW="4158720" imgH="2905920" progId="Origin50.Grap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447800"/>
                        <a:ext cx="5562600" cy="38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024813" cy="895350"/>
          </a:xfrm>
        </p:spPr>
        <p:txBody>
          <a:bodyPr/>
          <a:lstStyle/>
          <a:p>
            <a:r>
              <a:rPr lang="en-US" dirty="0" smtClean="0"/>
              <a:t>Numerical model: Reactor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4419600"/>
          </a:xfrm>
        </p:spPr>
        <p:txBody>
          <a:bodyPr/>
          <a:lstStyle/>
          <a:p>
            <a:pPr algn="just">
              <a:defRPr/>
            </a:pPr>
            <a:r>
              <a:rPr lang="en-US" b="0" dirty="0" smtClean="0"/>
              <a:t>Two cylindrical compartments separated by </a:t>
            </a:r>
            <a:r>
              <a:rPr lang="en-US" b="0" dirty="0" smtClean="0">
                <a:sym typeface="Symbol"/>
              </a:rPr>
              <a:t>-Al</a:t>
            </a:r>
            <a:r>
              <a:rPr lang="en-US" b="0" baseline="-25000" dirty="0" smtClean="0">
                <a:sym typeface="Symbol"/>
              </a:rPr>
              <a:t>2</a:t>
            </a:r>
            <a:r>
              <a:rPr lang="en-US" b="0" dirty="0" smtClean="0">
                <a:sym typeface="Symbol"/>
              </a:rPr>
              <a:t>O</a:t>
            </a:r>
            <a:r>
              <a:rPr lang="en-US" b="0" baseline="-25000" dirty="0" smtClean="0">
                <a:sym typeface="Symbol"/>
              </a:rPr>
              <a:t>3</a:t>
            </a:r>
            <a:r>
              <a:rPr lang="en-US" b="0" dirty="0" smtClean="0">
                <a:sym typeface="Symbol"/>
              </a:rPr>
              <a:t> membrane for O</a:t>
            </a:r>
            <a:r>
              <a:rPr lang="en-US" b="0" baseline="-25000" dirty="0" smtClean="0">
                <a:sym typeface="Symbol"/>
              </a:rPr>
              <a:t>2</a:t>
            </a:r>
            <a:r>
              <a:rPr lang="en-US" b="0" dirty="0" smtClean="0">
                <a:sym typeface="Symbol"/>
              </a:rPr>
              <a:t> distribution</a:t>
            </a:r>
          </a:p>
          <a:p>
            <a:pPr algn="just">
              <a:defRPr/>
            </a:pPr>
            <a:endParaRPr lang="en-US" b="0" dirty="0" smtClean="0">
              <a:sym typeface="Symbol"/>
            </a:endParaRPr>
          </a:p>
          <a:p>
            <a:pPr algn="just">
              <a:defRPr/>
            </a:pPr>
            <a:endParaRPr lang="en-US" b="0" dirty="0" smtClean="0">
              <a:sym typeface="Symbol"/>
            </a:endParaRPr>
          </a:p>
          <a:p>
            <a:pPr algn="just">
              <a:defRPr/>
            </a:pPr>
            <a:endParaRPr lang="en-US" b="0" dirty="0" smtClean="0"/>
          </a:p>
          <a:p>
            <a:pPr algn="just">
              <a:defRPr/>
            </a:pPr>
            <a:endParaRPr lang="en-US" b="0" dirty="0" smtClean="0"/>
          </a:p>
          <a:p>
            <a:pPr algn="just">
              <a:defRPr/>
            </a:pPr>
            <a:endParaRPr lang="en-US" b="0" dirty="0" smtClean="0"/>
          </a:p>
          <a:p>
            <a:pPr algn="just">
              <a:defRPr/>
            </a:pPr>
            <a:endParaRPr lang="en-US" b="0" dirty="0" smtClean="0"/>
          </a:p>
          <a:p>
            <a:pPr algn="just">
              <a:defRPr/>
            </a:pPr>
            <a:endParaRPr lang="en-US" b="0" dirty="0" smtClean="0"/>
          </a:p>
          <a:p>
            <a:pPr algn="just">
              <a:defRPr/>
            </a:pPr>
            <a:endParaRPr lang="en-US" b="0" dirty="0" smtClean="0"/>
          </a:p>
          <a:p>
            <a:pPr algn="just">
              <a:defRPr/>
            </a:pPr>
            <a:endParaRPr lang="en-US" b="0" dirty="0" smtClean="0"/>
          </a:p>
          <a:p>
            <a:pPr algn="just">
              <a:defRPr/>
            </a:pPr>
            <a:r>
              <a:rPr lang="en-US" b="0" dirty="0" smtClean="0"/>
              <a:t>Unsteady state heterogeneous reactor model coupled with intraparticle reaction model</a:t>
            </a:r>
            <a:endParaRPr lang="nl-NL" b="0" dirty="0" smtClean="0">
              <a:sym typeface="Wingdings" pitchFamily="2" charset="2"/>
            </a:endParaRPr>
          </a:p>
          <a:p>
            <a:pPr lvl="1" algn="just">
              <a:buFont typeface="Wingdings" pitchFamily="2" charset="2"/>
              <a:buChar char="ü"/>
              <a:defRPr/>
            </a:pPr>
            <a:endParaRPr lang="nl-NL" sz="2000" b="0" dirty="0" smtClean="0">
              <a:sym typeface="Wingdings" pitchFamily="2" charset="2"/>
            </a:endParaRPr>
          </a:p>
          <a:p>
            <a:pPr algn="just">
              <a:buFont typeface="Arial" pitchFamily="34" charset="0"/>
              <a:buChar char="•"/>
              <a:defRPr/>
            </a:pPr>
            <a:endParaRPr lang="nl-NL" b="0" dirty="0" smtClean="0">
              <a:sym typeface="Wingdings" pitchFamily="2" charset="2"/>
            </a:endParaRPr>
          </a:p>
          <a:p>
            <a:pPr lvl="1" algn="just">
              <a:buFont typeface="Wingdings" pitchFamily="2" charset="2"/>
              <a:buChar char="ü"/>
              <a:defRPr/>
            </a:pPr>
            <a:endParaRPr lang="nl-NL" sz="2000" b="0" dirty="0" smtClean="0">
              <a:sym typeface="Wingdings" pitchFamily="2" charset="2"/>
            </a:endParaRPr>
          </a:p>
          <a:p>
            <a:pPr lvl="1" algn="just">
              <a:buFont typeface="Wingdings" pitchFamily="2" charset="2"/>
              <a:buChar char="ü"/>
              <a:defRPr/>
            </a:pPr>
            <a:endParaRPr lang="nl-NL" sz="2000" b="0" dirty="0" smtClean="0">
              <a:sym typeface="Wingdings" pitchFamily="2" charset="2"/>
            </a:endParaRPr>
          </a:p>
          <a:p>
            <a:pPr lvl="1" algn="just">
              <a:buFont typeface="Arial" pitchFamily="34" charset="0"/>
              <a:buChar char="•"/>
              <a:defRPr/>
            </a:pPr>
            <a:endParaRPr lang="en-US" sz="2000" b="0" dirty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694" y="1752600"/>
            <a:ext cx="714550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280988" y="0"/>
            <a:ext cx="8024812" cy="895350"/>
          </a:xfrm>
        </p:spPr>
        <p:txBody>
          <a:bodyPr/>
          <a:lstStyle/>
          <a:p>
            <a:r>
              <a:rPr lang="en-US" dirty="0" smtClean="0"/>
              <a:t>Results: Only OCM: Distributed feed of O</a:t>
            </a:r>
            <a:r>
              <a:rPr lang="en-US" baseline="-25000" dirty="0" smtClean="0"/>
              <a:t>2</a:t>
            </a:r>
            <a:endParaRPr lang="en-US" sz="1000" baseline="-25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5105400"/>
          </a:xfrm>
        </p:spPr>
        <p:txBody>
          <a:bodyPr/>
          <a:lstStyle/>
          <a:p>
            <a:pPr>
              <a:defRPr/>
            </a:pPr>
            <a:r>
              <a:rPr lang="en-US" sz="1600" b="0" dirty="0" smtClean="0"/>
              <a:t>Distributed feed of O</a:t>
            </a:r>
            <a:r>
              <a:rPr lang="en-US" sz="1600" b="0" baseline="-25000" dirty="0" smtClean="0"/>
              <a:t>2</a:t>
            </a:r>
            <a:r>
              <a:rPr lang="en-US" sz="1600" b="0" dirty="0" smtClean="0"/>
              <a:t> (CH</a:t>
            </a:r>
            <a:r>
              <a:rPr lang="en-US" sz="1600" b="0" baseline="-25000" dirty="0" smtClean="0"/>
              <a:t>4</a:t>
            </a:r>
            <a:r>
              <a:rPr lang="en-US" sz="1600" b="0" dirty="0" smtClean="0"/>
              <a:t>/O</a:t>
            </a:r>
            <a:r>
              <a:rPr lang="en-US" sz="1600" b="0" baseline="-25000" dirty="0" smtClean="0"/>
              <a:t>2 </a:t>
            </a:r>
            <a:r>
              <a:rPr lang="en-US" sz="1600" b="0" dirty="0" smtClean="0"/>
              <a:t>= 4; L</a:t>
            </a:r>
            <a:r>
              <a:rPr lang="en-US" sz="1600" b="0" baseline="-25000" dirty="0" smtClean="0"/>
              <a:t>r</a:t>
            </a:r>
            <a:r>
              <a:rPr lang="en-US" sz="1600" b="0" dirty="0" smtClean="0"/>
              <a:t> = 2m):</a:t>
            </a:r>
          </a:p>
          <a:p>
            <a:pPr>
              <a:defRPr/>
            </a:pPr>
            <a:endParaRPr lang="en-US" sz="1600" b="0" dirty="0" smtClean="0"/>
          </a:p>
          <a:p>
            <a:pPr>
              <a:defRPr/>
            </a:pPr>
            <a:endParaRPr lang="en-US" sz="1600" b="0" dirty="0" smtClean="0"/>
          </a:p>
          <a:p>
            <a:pPr>
              <a:defRPr/>
            </a:pPr>
            <a:endParaRPr lang="en-US" sz="1600" b="0" dirty="0" smtClean="0"/>
          </a:p>
          <a:p>
            <a:pPr>
              <a:defRPr/>
            </a:pPr>
            <a:endParaRPr lang="en-US" sz="1600" b="0" dirty="0" smtClean="0"/>
          </a:p>
          <a:p>
            <a:pPr>
              <a:defRPr/>
            </a:pPr>
            <a:endParaRPr lang="en-US" sz="1600" b="0" dirty="0" smtClean="0"/>
          </a:p>
          <a:p>
            <a:pPr>
              <a:defRPr/>
            </a:pPr>
            <a:endParaRPr lang="en-US" sz="1600" b="0" dirty="0" smtClean="0"/>
          </a:p>
          <a:p>
            <a:pPr>
              <a:defRPr/>
            </a:pPr>
            <a:endParaRPr lang="en-US" sz="1600" b="0" dirty="0" smtClean="0"/>
          </a:p>
          <a:p>
            <a:pPr>
              <a:defRPr/>
            </a:pPr>
            <a:endParaRPr lang="en-US" sz="1600" b="0" dirty="0" smtClean="0"/>
          </a:p>
          <a:p>
            <a:pPr>
              <a:defRPr/>
            </a:pPr>
            <a:endParaRPr lang="en-US" sz="1600" b="0" dirty="0" smtClean="0"/>
          </a:p>
          <a:p>
            <a:pPr>
              <a:defRPr/>
            </a:pPr>
            <a:r>
              <a:rPr lang="en-US" sz="1600" b="0" dirty="0" smtClean="0"/>
              <a:t>Distributed oxygen feeding </a:t>
            </a:r>
            <a:r>
              <a:rPr lang="nl-NL" sz="1600" b="0" dirty="0" smtClean="0">
                <a:sym typeface="Wingdings" pitchFamily="2" charset="2"/>
              </a:rPr>
              <a:t> desirable</a:t>
            </a:r>
          </a:p>
          <a:p>
            <a:pPr>
              <a:defRPr/>
            </a:pPr>
            <a:endParaRPr lang="nl-NL" sz="1600" b="0" dirty="0" smtClean="0">
              <a:sym typeface="Wingdings" pitchFamily="2" charset="2"/>
            </a:endParaRPr>
          </a:p>
          <a:p>
            <a:pPr>
              <a:defRPr/>
            </a:pPr>
            <a:r>
              <a:rPr lang="nl-NL" sz="1600" b="0" dirty="0" smtClean="0">
                <a:sym typeface="Wingdings" pitchFamily="2" charset="2"/>
              </a:rPr>
              <a:t>Premixed Vs distributed feeding  cooled mode  T = 1000 C Vs 800 C</a:t>
            </a:r>
          </a:p>
          <a:p>
            <a:pPr>
              <a:defRPr/>
            </a:pPr>
            <a:endParaRPr lang="nl-NL" sz="1600" b="0" dirty="0" smtClean="0">
              <a:sym typeface="Wingdings" pitchFamily="2" charset="2"/>
            </a:endParaRPr>
          </a:p>
          <a:p>
            <a:pPr>
              <a:defRPr/>
            </a:pPr>
            <a:r>
              <a:rPr lang="nl-NL" sz="1600" b="0" dirty="0" smtClean="0">
                <a:sym typeface="Wingdings" pitchFamily="2" charset="2"/>
              </a:rPr>
              <a:t>Premixed Vs distributed feeding  Improved C</a:t>
            </a:r>
            <a:r>
              <a:rPr lang="nl-NL" sz="1600" b="0" baseline="-25000" dirty="0" smtClean="0">
                <a:sym typeface="Wingdings" pitchFamily="2" charset="2"/>
              </a:rPr>
              <a:t>2</a:t>
            </a:r>
            <a:r>
              <a:rPr lang="nl-NL" sz="1600" b="0" dirty="0" smtClean="0">
                <a:sym typeface="Wingdings" pitchFamily="2" charset="2"/>
              </a:rPr>
              <a:t> yield  &gt; 10% Vs 36%</a:t>
            </a:r>
            <a:endParaRPr lang="en-US" sz="1600" b="0" dirty="0" smtClean="0"/>
          </a:p>
          <a:p>
            <a:pPr>
              <a:defRPr/>
            </a:pPr>
            <a:endParaRPr lang="en-US" sz="1600" b="0" dirty="0" smtClean="0"/>
          </a:p>
          <a:p>
            <a:pPr>
              <a:defRPr/>
            </a:pPr>
            <a:r>
              <a:rPr lang="nl-NL" sz="1600" b="0" dirty="0" smtClean="0">
                <a:sym typeface="Wingdings" pitchFamily="2" charset="2"/>
              </a:rPr>
              <a:t>For OCM  cooled reactor preferred with high yield of C</a:t>
            </a:r>
            <a:r>
              <a:rPr lang="nl-NL" sz="1600" b="0" baseline="-25000" dirty="0" smtClean="0">
                <a:sym typeface="Wingdings" pitchFamily="2" charset="2"/>
              </a:rPr>
              <a:t>2</a:t>
            </a:r>
            <a:r>
              <a:rPr lang="nl-NL" sz="1600" b="0" dirty="0" smtClean="0">
                <a:sym typeface="Wingdings" pitchFamily="2" charset="2"/>
              </a:rPr>
              <a:t> (36%)</a:t>
            </a:r>
            <a:endParaRPr lang="en-US" sz="1600" b="0" dirty="0"/>
          </a:p>
        </p:txBody>
      </p:sp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512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4416957" y="1295400"/>
          <a:ext cx="4041243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Graph" r:id="rId3" imgW="4132800" imgH="2882880" progId="Origin50.Graph">
                  <p:embed/>
                </p:oleObj>
              </mc:Choice>
              <mc:Fallback>
                <p:oleObj name="Graph" r:id="rId3" imgW="4132800" imgH="2882880" progId="Origin50.Grap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6957" y="1295400"/>
                        <a:ext cx="4041243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304801" y="1295399"/>
          <a:ext cx="3822800" cy="2667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Graph" r:id="rId5" imgW="4132800" imgH="2882880" progId="Origin50.Graph">
                  <p:embed/>
                </p:oleObj>
              </mc:Choice>
              <mc:Fallback>
                <p:oleObj name="Graph" r:id="rId5" imgW="4132800" imgH="2882880" progId="Origin50.Grap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1" y="1295399"/>
                        <a:ext cx="3822800" cy="2667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024813" cy="895350"/>
          </a:xfrm>
        </p:spPr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96975"/>
            <a:ext cx="7993063" cy="3222625"/>
          </a:xfrm>
        </p:spPr>
        <p:txBody>
          <a:bodyPr/>
          <a:lstStyle/>
          <a:p>
            <a:pPr>
              <a:defRPr/>
            </a:pPr>
            <a:r>
              <a:rPr lang="en-US" b="0" dirty="0" smtClean="0"/>
              <a:t>Introduction</a:t>
            </a:r>
          </a:p>
          <a:p>
            <a:pPr>
              <a:defRPr/>
            </a:pPr>
            <a:endParaRPr lang="en-US" b="0" dirty="0" smtClean="0"/>
          </a:p>
          <a:p>
            <a:pPr>
              <a:defRPr/>
            </a:pPr>
            <a:r>
              <a:rPr lang="en-US" b="0" dirty="0" smtClean="0"/>
              <a:t>Design of catalytic membrane reactor</a:t>
            </a:r>
          </a:p>
          <a:p>
            <a:pPr lvl="1">
              <a:defRPr/>
            </a:pPr>
            <a:r>
              <a:rPr lang="en-US" b="0" dirty="0" smtClean="0"/>
              <a:t>Packed bed membrane reactor</a:t>
            </a:r>
          </a:p>
          <a:p>
            <a:pPr lvl="1">
              <a:defRPr/>
            </a:pPr>
            <a:r>
              <a:rPr lang="en-US" b="0" dirty="0" smtClean="0"/>
              <a:t>Hollow fiber catalytic membrane reactor</a:t>
            </a:r>
          </a:p>
          <a:p>
            <a:pPr lvl="1">
              <a:defRPr/>
            </a:pPr>
            <a:endParaRPr lang="en-US" b="0" dirty="0" smtClean="0"/>
          </a:p>
          <a:p>
            <a:pPr>
              <a:defRPr/>
            </a:pPr>
            <a:r>
              <a:rPr lang="en-US" b="0" dirty="0" smtClean="0"/>
              <a:t>Results</a:t>
            </a:r>
          </a:p>
          <a:p>
            <a:pPr>
              <a:defRPr/>
            </a:pPr>
            <a:endParaRPr lang="en-US" b="0" dirty="0" smtClean="0"/>
          </a:p>
          <a:p>
            <a:pPr>
              <a:defRPr/>
            </a:pPr>
            <a:r>
              <a:rPr lang="en-US" b="0" dirty="0" smtClean="0"/>
              <a:t>Conclusions</a:t>
            </a:r>
          </a:p>
          <a:p>
            <a:pPr>
              <a:defRPr/>
            </a:pP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20663" y="6553200"/>
            <a:ext cx="1905000" cy="228600"/>
          </a:xfrm>
          <a:prstGeom prst="rect">
            <a:avLst/>
          </a:prstGeom>
        </p:spPr>
        <p:txBody>
          <a:bodyPr/>
          <a:lstStyle/>
          <a:p>
            <a:fld id="{A6168F17-6E26-49B9-81C3-324911483FA4}" type="slidenum">
              <a:rPr lang="nl-NL"/>
              <a:pPr/>
              <a:t>19</a:t>
            </a:fld>
            <a:endParaRPr lang="nl-NL" dirty="0"/>
          </a:p>
        </p:txBody>
      </p:sp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024812" cy="895350"/>
          </a:xfrm>
        </p:spPr>
        <p:txBody>
          <a:bodyPr/>
          <a:lstStyle/>
          <a:p>
            <a:r>
              <a:rPr lang="en-US" dirty="0" smtClean="0"/>
              <a:t>Results: Reactor scale for OCM/SRM</a:t>
            </a:r>
            <a:endParaRPr lang="en-US" dirty="0"/>
          </a:p>
        </p:txBody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20762"/>
            <a:ext cx="8458200" cy="4541838"/>
          </a:xfrm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Results – comparison of dual function process with </a:t>
            </a:r>
            <a:r>
              <a:rPr lang="en-US" b="0" dirty="0" smtClean="0"/>
              <a:t>only OCM</a:t>
            </a:r>
            <a:endParaRPr lang="en-US" b="0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524000" y="5638800"/>
            <a:ext cx="3962400" cy="738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Non-isothermal conditions: </a:t>
            </a: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X</a:t>
            </a:r>
            <a:r>
              <a:rPr lang="en-US" sz="1400" baseline="-25000" dirty="0">
                <a:solidFill>
                  <a:schemeClr val="tx1">
                    <a:lumMod val="50000"/>
                  </a:schemeClr>
                </a:solidFill>
              </a:rPr>
              <a:t>CH4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= 0.3; X</a:t>
            </a:r>
            <a:r>
              <a:rPr lang="en-US" sz="1400" baseline="-25000" dirty="0">
                <a:solidFill>
                  <a:schemeClr val="tx1">
                    <a:lumMod val="50000"/>
                  </a:schemeClr>
                </a:solidFill>
              </a:rPr>
              <a:t>H2O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= 0.4, CH</a:t>
            </a:r>
            <a:r>
              <a:rPr lang="en-US" sz="1400" baseline="-25000" dirty="0">
                <a:solidFill>
                  <a:schemeClr val="tx1">
                    <a:lumMod val="50000"/>
                  </a:schemeClr>
                </a:solidFill>
              </a:rPr>
              <a:t>4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/O</a:t>
            </a:r>
            <a:r>
              <a:rPr lang="en-US" sz="1400" baseline="-25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= 4, r</a:t>
            </a:r>
            <a:r>
              <a:rPr lang="en-US" sz="1400" baseline="-25000" dirty="0">
                <a:solidFill>
                  <a:schemeClr val="tx1">
                    <a:lumMod val="50000"/>
                  </a:schemeClr>
                </a:solidFill>
              </a:rPr>
              <a:t>p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= 1.5mm; r</a:t>
            </a:r>
            <a:r>
              <a:rPr lang="en-US" sz="1400" baseline="-25000" dirty="0">
                <a:solidFill>
                  <a:schemeClr val="tx1">
                    <a:lumMod val="50000"/>
                  </a:schemeClr>
                </a:solidFill>
              </a:rPr>
              <a:t>OCM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= 0.25mm</a:t>
            </a:r>
          </a:p>
        </p:txBody>
      </p:sp>
      <p:graphicFrame>
        <p:nvGraphicFramePr>
          <p:cNvPr id="78853" name="Object 5"/>
          <p:cNvGraphicFramePr>
            <a:graphicFrameLocks noChangeAspect="1"/>
          </p:cNvGraphicFramePr>
          <p:nvPr/>
        </p:nvGraphicFramePr>
        <p:xfrm>
          <a:off x="-152400" y="1295400"/>
          <a:ext cx="6105987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5" name="Graph" r:id="rId3" imgW="4158720" imgH="2905920" progId="Origin50.Graph">
                  <p:embed/>
                </p:oleObj>
              </mc:Choice>
              <mc:Fallback>
                <p:oleObj name="Graph" r:id="rId3" imgW="4158720" imgH="2905920" progId="Origin50.Grap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2400" y="1295400"/>
                        <a:ext cx="6105987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15000" y="1981200"/>
            <a:ext cx="335280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OCM adiabatic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Vs </a:t>
            </a:r>
            <a:r>
              <a:rPr lang="en-US" dirty="0" smtClean="0">
                <a:solidFill>
                  <a:srgbClr val="7300E6"/>
                </a:solidFill>
              </a:rPr>
              <a:t>r</a:t>
            </a:r>
            <a:r>
              <a:rPr lang="en-US" baseline="-25000" dirty="0" smtClean="0">
                <a:solidFill>
                  <a:srgbClr val="7300E6"/>
                </a:solidFill>
              </a:rPr>
              <a:t>SRM</a:t>
            </a:r>
            <a:r>
              <a:rPr lang="en-US" dirty="0" smtClean="0">
                <a:solidFill>
                  <a:srgbClr val="7300E6"/>
                </a:solidFill>
              </a:rPr>
              <a:t> = 20</a:t>
            </a:r>
            <a:r>
              <a:rPr lang="en-US" dirty="0" smtClean="0">
                <a:solidFill>
                  <a:srgbClr val="7300E6"/>
                </a:solidFill>
                <a:sym typeface="Symbol"/>
              </a:rPr>
              <a:t>m</a:t>
            </a:r>
          </a:p>
          <a:p>
            <a:endParaRPr lang="en-US" dirty="0" smtClean="0">
              <a:solidFill>
                <a:schemeClr val="tx1">
                  <a:lumMod val="50000"/>
                </a:schemeClr>
              </a:solidFill>
              <a:sym typeface="Symbol"/>
            </a:endParaRP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sym typeface="Symbol"/>
              </a:rPr>
              <a:t>CH</a:t>
            </a:r>
            <a:r>
              <a:rPr lang="en-US" baseline="-25000" dirty="0" smtClean="0">
                <a:solidFill>
                  <a:schemeClr val="tx1">
                    <a:lumMod val="50000"/>
                  </a:schemeClr>
                </a:solidFill>
                <a:sym typeface="Symbol"/>
              </a:rPr>
              <a:t>4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sym typeface="Symbol"/>
              </a:rPr>
              <a:t> conversion: </a:t>
            </a:r>
          </a:p>
          <a:p>
            <a:endParaRPr lang="en-US" dirty="0" smtClean="0">
              <a:solidFill>
                <a:schemeClr val="tx1">
                  <a:lumMod val="50000"/>
                </a:schemeClr>
              </a:solidFill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sym typeface="Symbol"/>
              </a:rPr>
              <a:t>    </a:t>
            </a: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  <a:sym typeface="Symbol"/>
              </a:rPr>
              <a:t>55%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sym typeface="Symbol"/>
              </a:rPr>
              <a:t> Vs </a:t>
            </a:r>
            <a:r>
              <a:rPr lang="en-US" dirty="0" smtClean="0">
                <a:solidFill>
                  <a:srgbClr val="7300E6"/>
                </a:solidFill>
                <a:sym typeface="Symbol"/>
              </a:rPr>
              <a:t>62%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20663" y="6553200"/>
            <a:ext cx="1905000" cy="228600"/>
          </a:xfrm>
          <a:prstGeom prst="rect">
            <a:avLst/>
          </a:prstGeom>
        </p:spPr>
        <p:txBody>
          <a:bodyPr/>
          <a:lstStyle/>
          <a:p>
            <a:fld id="{A6168F17-6E26-49B9-81C3-324911483FA4}" type="slidenum">
              <a:rPr lang="nl-NL"/>
              <a:pPr/>
              <a:t>20</a:t>
            </a:fld>
            <a:endParaRPr lang="nl-NL" dirty="0"/>
          </a:p>
        </p:txBody>
      </p:sp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024812" cy="895350"/>
          </a:xfrm>
        </p:spPr>
        <p:txBody>
          <a:bodyPr/>
          <a:lstStyle/>
          <a:p>
            <a:r>
              <a:rPr lang="en-US" dirty="0" smtClean="0"/>
              <a:t>Results: Reactor scale for OCM/SRM</a:t>
            </a:r>
            <a:endParaRPr lang="en-US" dirty="0"/>
          </a:p>
        </p:txBody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20762"/>
            <a:ext cx="8458200" cy="4541838"/>
          </a:xfrm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Results – comparison of dual function process with </a:t>
            </a:r>
            <a:r>
              <a:rPr lang="en-US" b="0" dirty="0" smtClean="0"/>
              <a:t>only OCM</a:t>
            </a:r>
            <a:endParaRPr lang="en-US" b="0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524000" y="5638800"/>
            <a:ext cx="3962400" cy="738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Non-isothermal conditions: </a:t>
            </a: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X</a:t>
            </a:r>
            <a:r>
              <a:rPr lang="en-US" sz="1400" baseline="-25000" dirty="0">
                <a:solidFill>
                  <a:schemeClr val="tx1">
                    <a:lumMod val="50000"/>
                  </a:schemeClr>
                </a:solidFill>
              </a:rPr>
              <a:t>CH4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= 0.3; X</a:t>
            </a:r>
            <a:r>
              <a:rPr lang="en-US" sz="1400" baseline="-25000" dirty="0">
                <a:solidFill>
                  <a:schemeClr val="tx1">
                    <a:lumMod val="50000"/>
                  </a:schemeClr>
                </a:solidFill>
              </a:rPr>
              <a:t>H2O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= 0.4, CH</a:t>
            </a:r>
            <a:r>
              <a:rPr lang="en-US" sz="1400" baseline="-25000" dirty="0">
                <a:solidFill>
                  <a:schemeClr val="tx1">
                    <a:lumMod val="50000"/>
                  </a:schemeClr>
                </a:solidFill>
              </a:rPr>
              <a:t>4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/O</a:t>
            </a:r>
            <a:r>
              <a:rPr lang="en-US" sz="1400" baseline="-25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= 4, r</a:t>
            </a:r>
            <a:r>
              <a:rPr lang="en-US" sz="1400" baseline="-25000" dirty="0">
                <a:solidFill>
                  <a:schemeClr val="tx1">
                    <a:lumMod val="50000"/>
                  </a:schemeClr>
                </a:solidFill>
              </a:rPr>
              <a:t>p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= 1.5mm; r</a:t>
            </a:r>
            <a:r>
              <a:rPr lang="en-US" sz="1400" baseline="-25000" dirty="0">
                <a:solidFill>
                  <a:schemeClr val="tx1">
                    <a:lumMod val="50000"/>
                  </a:schemeClr>
                </a:solidFill>
              </a:rPr>
              <a:t>OCM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= 0.25mm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0" y="1524000"/>
            <a:ext cx="350520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OCM adiabatic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Vs </a:t>
            </a:r>
            <a:r>
              <a:rPr lang="en-US" dirty="0" smtClean="0">
                <a:solidFill>
                  <a:srgbClr val="7300E6"/>
                </a:solidFill>
              </a:rPr>
              <a:t>r</a:t>
            </a:r>
            <a:r>
              <a:rPr lang="en-US" baseline="-25000" dirty="0" smtClean="0">
                <a:solidFill>
                  <a:srgbClr val="7300E6"/>
                </a:solidFill>
              </a:rPr>
              <a:t>SRM</a:t>
            </a:r>
            <a:r>
              <a:rPr lang="en-US" dirty="0" smtClean="0">
                <a:solidFill>
                  <a:srgbClr val="7300E6"/>
                </a:solidFill>
              </a:rPr>
              <a:t> = 20</a:t>
            </a:r>
            <a:r>
              <a:rPr lang="en-US" dirty="0" smtClean="0">
                <a:solidFill>
                  <a:srgbClr val="7300E6"/>
                </a:solidFill>
                <a:sym typeface="Symbol"/>
              </a:rPr>
              <a:t>m</a:t>
            </a:r>
          </a:p>
          <a:p>
            <a:endParaRPr lang="en-US" dirty="0" smtClean="0">
              <a:solidFill>
                <a:schemeClr val="tx1">
                  <a:lumMod val="50000"/>
                </a:schemeClr>
              </a:solidFill>
              <a:sym typeface="Symbol"/>
            </a:endParaRP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sym typeface="Symbol"/>
              </a:rPr>
              <a:t>CH</a:t>
            </a:r>
            <a:r>
              <a:rPr lang="en-US" baseline="-25000" dirty="0" smtClean="0">
                <a:solidFill>
                  <a:schemeClr val="tx1">
                    <a:lumMod val="50000"/>
                  </a:schemeClr>
                </a:solidFill>
                <a:sym typeface="Symbol"/>
              </a:rPr>
              <a:t>4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sym typeface="Symbol"/>
              </a:rPr>
              <a:t> conversion at optimum C</a:t>
            </a:r>
            <a:r>
              <a:rPr lang="en-US" baseline="-25000" dirty="0" smtClean="0">
                <a:solidFill>
                  <a:schemeClr val="tx1">
                    <a:lumMod val="50000"/>
                  </a:schemeClr>
                </a:solidFill>
                <a:sym typeface="Symbol"/>
              </a:rPr>
              <a:t>2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sym typeface="Symbol"/>
              </a:rPr>
              <a:t> Yield: </a:t>
            </a:r>
          </a:p>
          <a:p>
            <a:endParaRPr lang="en-US" dirty="0" smtClean="0">
              <a:solidFill>
                <a:schemeClr val="tx1">
                  <a:lumMod val="50000"/>
                </a:schemeClr>
              </a:solidFill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sym typeface="Symbol"/>
              </a:rPr>
              <a:t>  CH</a:t>
            </a:r>
            <a:r>
              <a:rPr lang="en-US" baseline="-25000" dirty="0" smtClean="0">
                <a:solidFill>
                  <a:schemeClr val="tx1">
                    <a:lumMod val="50000"/>
                  </a:schemeClr>
                </a:solidFill>
                <a:sym typeface="Symbol"/>
              </a:rPr>
              <a:t>4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sym typeface="Symbol"/>
              </a:rPr>
              <a:t> conversion: </a:t>
            </a: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  <a:sym typeface="Symbol"/>
              </a:rPr>
              <a:t>34%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sym typeface="Symbol"/>
              </a:rPr>
              <a:t> Vs </a:t>
            </a:r>
            <a:r>
              <a:rPr lang="en-US" dirty="0" smtClean="0">
                <a:solidFill>
                  <a:srgbClr val="7300E6"/>
                </a:solidFill>
                <a:sym typeface="Symbol"/>
              </a:rPr>
              <a:t>48%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sym typeface="Symbol"/>
              </a:rPr>
              <a:t>  Max. C</a:t>
            </a:r>
            <a:r>
              <a:rPr lang="en-US" baseline="-25000" dirty="0" smtClean="0">
                <a:solidFill>
                  <a:schemeClr val="tx1">
                    <a:lumMod val="50000"/>
                  </a:schemeClr>
                </a:solidFill>
                <a:sym typeface="Symbol"/>
              </a:rPr>
              <a:t>2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sym typeface="Symbol"/>
              </a:rPr>
              <a:t> Yield:    </a:t>
            </a: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  <a:sym typeface="Symbol"/>
              </a:rPr>
              <a:t>18%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sym typeface="Symbol"/>
              </a:rPr>
              <a:t> Vs </a:t>
            </a:r>
            <a:r>
              <a:rPr lang="en-US" dirty="0" smtClean="0">
                <a:solidFill>
                  <a:srgbClr val="7300E6"/>
                </a:solidFill>
                <a:sym typeface="Symbol"/>
              </a:rPr>
              <a:t>17%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sym typeface="Symbol"/>
              </a:rPr>
              <a:t>	</a:t>
            </a:r>
          </a:p>
        </p:txBody>
      </p:sp>
      <p:graphicFrame>
        <p:nvGraphicFramePr>
          <p:cNvPr id="103427" name="Object 3"/>
          <p:cNvGraphicFramePr>
            <a:graphicFrameLocks noChangeAspect="1"/>
          </p:cNvGraphicFramePr>
          <p:nvPr/>
        </p:nvGraphicFramePr>
        <p:xfrm>
          <a:off x="-23116" y="1295400"/>
          <a:ext cx="5661916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9" name="Graph" r:id="rId3" imgW="4158720" imgH="2905920" progId="Origin50.Graph">
                  <p:embed/>
                </p:oleObj>
              </mc:Choice>
              <mc:Fallback>
                <p:oleObj name="Graph" r:id="rId3" imgW="4158720" imgH="2905920" progId="Origin50.Grap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3116" y="1295400"/>
                        <a:ext cx="5661916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204787" y="0"/>
            <a:ext cx="8024813" cy="895350"/>
          </a:xfrm>
        </p:spPr>
        <p:txBody>
          <a:bodyPr/>
          <a:lstStyle/>
          <a:p>
            <a:r>
              <a:rPr lang="en-US" dirty="0" smtClean="0"/>
              <a:t>Results: Reactor scale for OCM/SRM</a:t>
            </a:r>
            <a:endParaRPr lang="en-US" sz="1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610600" cy="5029200"/>
          </a:xfrm>
        </p:spPr>
        <p:txBody>
          <a:bodyPr/>
          <a:lstStyle/>
          <a:p>
            <a:pPr>
              <a:defRPr/>
            </a:pPr>
            <a:r>
              <a:rPr lang="en-US" b="0" dirty="0" smtClean="0"/>
              <a:t>Results: OCM/SRM particle Vs only OCM</a:t>
            </a:r>
          </a:p>
          <a:p>
            <a:pPr lvl="1">
              <a:defRPr/>
            </a:pPr>
            <a:r>
              <a:rPr lang="en-US" b="0" dirty="0" smtClean="0"/>
              <a:t>Influence on heat production</a:t>
            </a:r>
          </a:p>
          <a:p>
            <a:pPr>
              <a:buFont typeface="Wingdings" pitchFamily="2" charset="2"/>
              <a:buChar char="ü"/>
              <a:defRPr/>
            </a:pPr>
            <a:endParaRPr lang="en-US" sz="1600" dirty="0" smtClean="0"/>
          </a:p>
          <a:p>
            <a:pPr>
              <a:buFont typeface="Wingdings" pitchFamily="2" charset="2"/>
              <a:buChar char="ü"/>
              <a:defRPr/>
            </a:pPr>
            <a:endParaRPr lang="en-US" sz="1600" dirty="0" smtClean="0"/>
          </a:p>
          <a:p>
            <a:pPr>
              <a:buFont typeface="Wingdings" pitchFamily="2" charset="2"/>
              <a:buChar char="ü"/>
              <a:defRPr/>
            </a:pPr>
            <a:endParaRPr lang="en-US" sz="1600" dirty="0" smtClean="0"/>
          </a:p>
          <a:p>
            <a:pPr>
              <a:buFont typeface="Wingdings" pitchFamily="2" charset="2"/>
              <a:buChar char="ü"/>
              <a:defRPr/>
            </a:pPr>
            <a:endParaRPr lang="en-US" sz="1600" dirty="0" smtClean="0"/>
          </a:p>
          <a:p>
            <a:pPr>
              <a:buFont typeface="Wingdings" pitchFamily="2" charset="2"/>
              <a:buChar char="ü"/>
              <a:defRPr/>
            </a:pPr>
            <a:endParaRPr lang="en-US" sz="1600" dirty="0" smtClean="0"/>
          </a:p>
          <a:p>
            <a:pPr>
              <a:buFont typeface="Wingdings" pitchFamily="2" charset="2"/>
              <a:buChar char="ü"/>
              <a:defRPr/>
            </a:pPr>
            <a:endParaRPr lang="en-US" sz="1600" dirty="0" smtClean="0"/>
          </a:p>
          <a:p>
            <a:pPr>
              <a:buFont typeface="Wingdings" pitchFamily="2" charset="2"/>
              <a:buChar char="ü"/>
              <a:defRPr/>
            </a:pPr>
            <a:endParaRPr lang="en-US" sz="1600" dirty="0" smtClean="0"/>
          </a:p>
          <a:p>
            <a:pPr>
              <a:buFont typeface="Wingdings" pitchFamily="2" charset="2"/>
              <a:buChar char="ü"/>
              <a:defRPr/>
            </a:pPr>
            <a:endParaRPr lang="en-US" sz="1600" dirty="0" smtClean="0"/>
          </a:p>
          <a:p>
            <a:pPr>
              <a:buFont typeface="Wingdings" pitchFamily="2" charset="2"/>
              <a:buChar char="ü"/>
              <a:defRPr/>
            </a:pPr>
            <a:endParaRPr lang="en-US" sz="1600" dirty="0" smtClean="0"/>
          </a:p>
          <a:p>
            <a:pPr>
              <a:buFont typeface="Wingdings" pitchFamily="2" charset="2"/>
              <a:buChar char="ü"/>
              <a:defRPr/>
            </a:pPr>
            <a:endParaRPr lang="en-US" sz="1600" dirty="0" smtClean="0"/>
          </a:p>
          <a:p>
            <a:pPr algn="just">
              <a:buFont typeface="Arial" pitchFamily="34" charset="0"/>
              <a:buChar char="•"/>
              <a:defRPr/>
            </a:pPr>
            <a:endParaRPr lang="en-US" sz="1600" b="0" dirty="0" smtClean="0"/>
          </a:p>
          <a:p>
            <a:pPr algn="just">
              <a:buFont typeface="Arial" pitchFamily="34" charset="0"/>
              <a:buChar char="•"/>
              <a:defRPr/>
            </a:pPr>
            <a:endParaRPr lang="en-US" sz="1600" b="0" dirty="0" smtClean="0"/>
          </a:p>
        </p:txBody>
      </p:sp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2209800" y="5791200"/>
            <a:ext cx="3962400" cy="738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Non-isothermal conditions: </a:t>
            </a: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X</a:t>
            </a:r>
            <a:r>
              <a:rPr lang="en-US" sz="1400" baseline="-25000" dirty="0">
                <a:solidFill>
                  <a:schemeClr val="tx1">
                    <a:lumMod val="50000"/>
                  </a:schemeClr>
                </a:solidFill>
              </a:rPr>
              <a:t>CH4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= 0.3; X</a:t>
            </a:r>
            <a:r>
              <a:rPr lang="en-US" sz="1400" baseline="-25000" dirty="0">
                <a:solidFill>
                  <a:schemeClr val="tx1">
                    <a:lumMod val="50000"/>
                  </a:schemeClr>
                </a:solidFill>
              </a:rPr>
              <a:t>H2O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= 0.4, CH</a:t>
            </a:r>
            <a:r>
              <a:rPr lang="en-US" sz="1400" baseline="-25000" dirty="0">
                <a:solidFill>
                  <a:schemeClr val="tx1">
                    <a:lumMod val="50000"/>
                  </a:schemeClr>
                </a:solidFill>
              </a:rPr>
              <a:t>4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/O</a:t>
            </a:r>
            <a:r>
              <a:rPr lang="en-US" sz="1400" baseline="-25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= 4, r</a:t>
            </a:r>
            <a:r>
              <a:rPr lang="en-US" sz="1400" baseline="-25000" dirty="0">
                <a:solidFill>
                  <a:schemeClr val="tx1">
                    <a:lumMod val="50000"/>
                  </a:schemeClr>
                </a:solidFill>
              </a:rPr>
              <a:t>p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= 1.5mm; r</a:t>
            </a:r>
            <a:r>
              <a:rPr lang="en-US" sz="1400" baseline="-25000" dirty="0">
                <a:solidFill>
                  <a:schemeClr val="tx1">
                    <a:lumMod val="50000"/>
                  </a:schemeClr>
                </a:solidFill>
              </a:rPr>
              <a:t>OCM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= 0.25mm</a:t>
            </a:r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5257800" y="1676401"/>
            <a:ext cx="38100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nl-NL" sz="1600" dirty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OCM (adiabatic mode) Vs OCM/SRM</a:t>
            </a:r>
          </a:p>
          <a:p>
            <a:pPr lvl="1" algn="just">
              <a:buFont typeface="Courier New" pitchFamily="49" charset="0"/>
              <a:buChar char="o"/>
            </a:pPr>
            <a:r>
              <a:rPr lang="nl-NL" sz="1400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  </a:t>
            </a:r>
            <a:r>
              <a:rPr lang="nl-NL" sz="1400" dirty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Temperature decrease of </a:t>
            </a:r>
            <a:r>
              <a:rPr lang="nl-NL" sz="1400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50-60 C</a:t>
            </a:r>
          </a:p>
          <a:p>
            <a:pPr algn="just"/>
            <a:endParaRPr lang="nl-NL" sz="1400" dirty="0" smtClean="0">
              <a:solidFill>
                <a:schemeClr val="tx1">
                  <a:lumMod val="50000"/>
                </a:schemeClr>
              </a:solidFill>
              <a:sym typeface="Wingdings" pitchFamily="2" charset="2"/>
            </a:endParaRPr>
          </a:p>
          <a:p>
            <a:pPr algn="just">
              <a:buFont typeface="Arial" pitchFamily="34" charset="0"/>
              <a:buChar char="•"/>
            </a:pPr>
            <a:r>
              <a:rPr lang="nl-NL" sz="1600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  r</a:t>
            </a:r>
            <a:r>
              <a:rPr lang="nl-NL" sz="1600" baseline="-25000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SRM</a:t>
            </a:r>
            <a:r>
              <a:rPr lang="nl-NL" sz="1600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 = 20 </a:t>
            </a:r>
            <a:r>
              <a:rPr lang="nl-NL" sz="1600" dirty="0" smtClean="0">
                <a:solidFill>
                  <a:schemeClr val="tx1">
                    <a:lumMod val="50000"/>
                  </a:schemeClr>
                </a:solidFill>
                <a:sym typeface="Symbol"/>
              </a:rPr>
              <a:t>m </a:t>
            </a:r>
            <a:r>
              <a:rPr lang="nl-NL" sz="1600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 autothermal</a:t>
            </a:r>
          </a:p>
          <a:p>
            <a:pPr algn="just"/>
            <a:r>
              <a:rPr lang="nl-NL" sz="1600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    operation possible at L</a:t>
            </a:r>
            <a:r>
              <a:rPr lang="nl-NL" sz="1600" baseline="-25000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r</a:t>
            </a:r>
            <a:r>
              <a:rPr lang="nl-NL" sz="1600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 = 1.2 m</a:t>
            </a:r>
          </a:p>
          <a:p>
            <a:pPr lvl="1" algn="just">
              <a:buFont typeface="Wingdings" pitchFamily="2" charset="2"/>
              <a:buChar char="ü"/>
            </a:pPr>
            <a:endParaRPr lang="nl-NL" sz="1400" dirty="0">
              <a:solidFill>
                <a:schemeClr val="tx1">
                  <a:lumMod val="50000"/>
                </a:schemeClr>
              </a:solidFill>
              <a:sym typeface="Wingdings" pitchFamily="2" charset="2"/>
            </a:endParaRPr>
          </a:p>
          <a:p>
            <a:pPr lvl="1" algn="just"/>
            <a:endParaRPr lang="nl-NL" sz="1400" dirty="0">
              <a:solidFill>
                <a:schemeClr val="tx1">
                  <a:lumMod val="50000"/>
                </a:schemeClr>
              </a:solidFill>
              <a:sym typeface="Wingdings" pitchFamily="2" charset="2"/>
            </a:endParaRPr>
          </a:p>
        </p:txBody>
      </p:sp>
      <p:sp>
        <p:nvSpPr>
          <p:cNvPr id="615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562600" y="3254276"/>
            <a:ext cx="2895600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Advantages:</a:t>
            </a:r>
          </a:p>
          <a:p>
            <a:pPr>
              <a:spcBef>
                <a:spcPts val="0"/>
              </a:spcBef>
              <a:buFontTx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 Increased CH</a:t>
            </a:r>
            <a:r>
              <a:rPr lang="en-US" sz="1600" baseline="-25000" dirty="0" smtClean="0">
                <a:solidFill>
                  <a:schemeClr val="tx1">
                    <a:lumMod val="50000"/>
                  </a:schemeClr>
                </a:solidFill>
              </a:rPr>
              <a:t>4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conversion </a:t>
            </a:r>
          </a:p>
          <a:p>
            <a:pPr marL="168275" indent="-168275">
              <a:spcBef>
                <a:spcPts val="0"/>
              </a:spcBef>
              <a:buFontTx/>
              <a:buChar char="•"/>
            </a:pPr>
            <a:r>
              <a:rPr lang="nl-NL" sz="1600" dirty="0" smtClean="0">
                <a:solidFill>
                  <a:schemeClr val="tx1">
                    <a:lumMod val="50000"/>
                  </a:schemeClr>
                </a:solidFill>
              </a:rPr>
              <a:t>Nearly equal C</a:t>
            </a:r>
            <a:r>
              <a:rPr lang="nl-NL" sz="1600" baseline="-25000" dirty="0" smtClean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nl-NL" sz="1600" dirty="0" smtClean="0">
                <a:solidFill>
                  <a:schemeClr val="tx1">
                    <a:lumMod val="50000"/>
                  </a:schemeClr>
                </a:solidFill>
              </a:rPr>
              <a:t> production </a:t>
            </a:r>
          </a:p>
          <a:p>
            <a:pPr marL="168275" indent="-168275">
              <a:spcBef>
                <a:spcPts val="0"/>
              </a:spcBef>
            </a:pPr>
            <a:r>
              <a:rPr lang="nl-NL" sz="1600" dirty="0" smtClean="0">
                <a:solidFill>
                  <a:schemeClr val="tx1">
                    <a:lumMod val="50000"/>
                  </a:schemeClr>
                </a:solidFill>
              </a:rPr>
              <a:t>    at autothermal conditions</a:t>
            </a:r>
          </a:p>
          <a:p>
            <a:pPr marL="168275" indent="-168275">
              <a:spcBef>
                <a:spcPts val="0"/>
              </a:spcBef>
            </a:pPr>
            <a:endParaRPr lang="nl-NL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168275" indent="-168275">
              <a:spcBef>
                <a:spcPts val="0"/>
              </a:spcBef>
            </a:pPr>
            <a:r>
              <a:rPr lang="nl-NL" sz="1600" b="1" dirty="0" smtClean="0">
                <a:solidFill>
                  <a:schemeClr val="tx1">
                    <a:lumMod val="50000"/>
                  </a:schemeClr>
                </a:solidFill>
              </a:rPr>
              <a:t>Disadvanges:</a:t>
            </a:r>
          </a:p>
          <a:p>
            <a:pPr marL="168275" indent="-168275">
              <a:spcBef>
                <a:spcPts val="0"/>
              </a:spcBef>
              <a:buFont typeface="Arial" pitchFamily="34" charset="0"/>
              <a:buChar char="•"/>
            </a:pPr>
            <a:r>
              <a:rPr lang="nl-NL" sz="1600" dirty="0" smtClean="0">
                <a:solidFill>
                  <a:schemeClr val="tx1">
                    <a:lumMod val="50000"/>
                  </a:schemeClr>
                </a:solidFill>
              </a:rPr>
              <a:t>Complicated and expensive manufacturing of catalyst</a:t>
            </a: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1539984"/>
          <a:ext cx="5486400" cy="4175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Graph" r:id="rId3" imgW="4158720" imgH="2905920" progId="Origin50.Graph">
                  <p:embed/>
                </p:oleObj>
              </mc:Choice>
              <mc:Fallback>
                <p:oleObj name="Graph" r:id="rId3" imgW="4158720" imgH="2905920" progId="Origin50.Grap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39984"/>
                        <a:ext cx="5486400" cy="41750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024813" cy="895350"/>
          </a:xfrm>
        </p:spPr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96975"/>
            <a:ext cx="7993063" cy="3222625"/>
          </a:xfrm>
        </p:spPr>
        <p:txBody>
          <a:bodyPr/>
          <a:lstStyle/>
          <a:p>
            <a:pPr>
              <a:defRPr/>
            </a:pPr>
            <a:r>
              <a:rPr lang="en-US" b="0" dirty="0" smtClean="0"/>
              <a:t>Introduction</a:t>
            </a:r>
          </a:p>
          <a:p>
            <a:pPr>
              <a:defRPr/>
            </a:pPr>
            <a:endParaRPr lang="en-US" b="0" dirty="0" smtClean="0"/>
          </a:p>
          <a:p>
            <a:pPr>
              <a:defRPr/>
            </a:pPr>
            <a:r>
              <a:rPr lang="en-US" b="0" dirty="0" smtClean="0">
                <a:solidFill>
                  <a:srgbClr val="FF0000"/>
                </a:solidFill>
              </a:rPr>
              <a:t>Design of catalytic membrane reactor</a:t>
            </a:r>
          </a:p>
          <a:p>
            <a:pPr lvl="1">
              <a:defRPr/>
            </a:pPr>
            <a:r>
              <a:rPr lang="en-US" b="0" dirty="0" smtClean="0"/>
              <a:t>Packed bed membrane reactor</a:t>
            </a:r>
          </a:p>
          <a:p>
            <a:pPr lvl="1">
              <a:defRPr/>
            </a:pPr>
            <a:r>
              <a:rPr lang="en-US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Hollow fiber catalytic membrane reactor</a:t>
            </a:r>
          </a:p>
          <a:p>
            <a:pPr lvl="1">
              <a:defRPr/>
            </a:pPr>
            <a:endParaRPr lang="en-US" b="0" dirty="0" smtClean="0"/>
          </a:p>
          <a:p>
            <a:pPr>
              <a:defRPr/>
            </a:pPr>
            <a:r>
              <a:rPr lang="en-US" b="0" dirty="0" smtClean="0"/>
              <a:t>Results</a:t>
            </a:r>
          </a:p>
          <a:p>
            <a:pPr>
              <a:defRPr/>
            </a:pPr>
            <a:endParaRPr lang="en-US" b="0" dirty="0" smtClean="0"/>
          </a:p>
          <a:p>
            <a:pPr>
              <a:defRPr/>
            </a:pPr>
            <a:r>
              <a:rPr lang="en-US" b="0" dirty="0" smtClean="0"/>
              <a:t>Conclusions</a:t>
            </a:r>
          </a:p>
          <a:p>
            <a:pPr>
              <a:defRPr/>
            </a:pP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024812" cy="589558"/>
          </a:xfrm>
        </p:spPr>
        <p:txBody>
          <a:bodyPr/>
          <a:lstStyle/>
          <a:p>
            <a:r>
              <a:rPr lang="en-US" dirty="0" smtClean="0"/>
              <a:t>Hollow fiber catalytic membrane reactor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3810000"/>
            <a:ext cx="7923212" cy="1440160"/>
          </a:xfrm>
        </p:spPr>
        <p:txBody>
          <a:bodyPr/>
          <a:lstStyle/>
          <a:p>
            <a:r>
              <a:rPr lang="en-US" sz="1800" b="0" dirty="0" smtClean="0">
                <a:solidFill>
                  <a:srgbClr val="000000"/>
                </a:solidFill>
              </a:rPr>
              <a:t>Hollow fiber dual function catalytic membrane reactor</a:t>
            </a:r>
          </a:p>
          <a:p>
            <a:pPr lvl="1"/>
            <a:r>
              <a:rPr lang="en-US" sz="1600" b="0" dirty="0" smtClean="0">
                <a:solidFill>
                  <a:srgbClr val="000000"/>
                </a:solidFill>
              </a:rPr>
              <a:t>Core SRM</a:t>
            </a:r>
          </a:p>
          <a:p>
            <a:pPr lvl="1"/>
            <a:r>
              <a:rPr lang="en-US" sz="1600" b="0" dirty="0" smtClean="0">
                <a:solidFill>
                  <a:srgbClr val="000000"/>
                </a:solidFill>
              </a:rPr>
              <a:t>Outer </a:t>
            </a:r>
            <a:r>
              <a:rPr lang="en-US" sz="1600" b="0" dirty="0">
                <a:solidFill>
                  <a:srgbClr val="000000"/>
                </a:solidFill>
              </a:rPr>
              <a:t>shell OCM</a:t>
            </a:r>
          </a:p>
          <a:p>
            <a:r>
              <a:rPr lang="en-US" sz="1800" b="0" dirty="0" smtClean="0">
                <a:solidFill>
                  <a:srgbClr val="000000"/>
                </a:solidFill>
              </a:rPr>
              <a:t>Easier and less complicated manufacturing</a:t>
            </a:r>
            <a:endParaRPr lang="en-US" sz="1800" b="0" dirty="0">
              <a:solidFill>
                <a:srgbClr val="000000"/>
              </a:solidFill>
            </a:endParaRPr>
          </a:p>
          <a:p>
            <a:endParaRPr lang="en-US" sz="1800" b="0" dirty="0" smtClean="0">
              <a:solidFill>
                <a:srgbClr val="000000"/>
              </a:solidFill>
            </a:endParaRPr>
          </a:p>
          <a:p>
            <a:endParaRPr lang="en-US" sz="2000" b="0" dirty="0" smtClean="0">
              <a:solidFill>
                <a:srgbClr val="000000"/>
              </a:solidFill>
            </a:endParaRPr>
          </a:p>
          <a:p>
            <a:endParaRPr lang="en-US" b="0" dirty="0"/>
          </a:p>
        </p:txBody>
      </p:sp>
      <p:pic>
        <p:nvPicPr>
          <p:cNvPr id="30" name="Picture 2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066800"/>
            <a:ext cx="5562600" cy="24384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00025" y="1295400"/>
            <a:ext cx="2009775" cy="1981200"/>
            <a:chOff x="0" y="0"/>
            <a:chExt cx="1704975" cy="1704975"/>
          </a:xfrm>
        </p:grpSpPr>
        <p:sp>
          <p:nvSpPr>
            <p:cNvPr id="25" name="Oval 24"/>
            <p:cNvSpPr/>
            <p:nvPr/>
          </p:nvSpPr>
          <p:spPr>
            <a:xfrm>
              <a:off x="0" y="0"/>
              <a:ext cx="1704975" cy="1704975"/>
            </a:xfrm>
            <a:prstGeom prst="ellipse">
              <a:avLst/>
            </a:prstGeom>
            <a:solidFill>
              <a:srgbClr val="FF5D5D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133350" y="123825"/>
              <a:ext cx="1447800" cy="1447800"/>
            </a:xfrm>
            <a:prstGeom prst="ellipse">
              <a:avLst/>
            </a:prstGeom>
            <a:blipFill>
              <a:blip r:embed="rId3" cstate="print"/>
              <a:tile tx="0" ty="0" sx="100000" sy="100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81000" y="390525"/>
              <a:ext cx="933450" cy="933450"/>
            </a:xfrm>
            <a:prstGeom prst="ellipse">
              <a:avLst/>
            </a:prstGeom>
            <a:solidFill>
              <a:srgbClr val="95B3D7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Right Arrow 31"/>
          <p:cNvSpPr/>
          <p:nvPr/>
        </p:nvSpPr>
        <p:spPr>
          <a:xfrm>
            <a:off x="2362200" y="1905000"/>
            <a:ext cx="914400" cy="533400"/>
          </a:xfrm>
          <a:prstGeom prst="rightArrow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Box 42"/>
          <p:cNvSpPr txBox="1">
            <a:spLocks noChangeArrowheads="1"/>
          </p:cNvSpPr>
          <p:nvPr/>
        </p:nvSpPr>
        <p:spPr bwMode="auto">
          <a:xfrm>
            <a:off x="2456251" y="1198880"/>
            <a:ext cx="591749" cy="2489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SRM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43"/>
          <p:cNvSpPr txBox="1">
            <a:spLocks noChangeArrowheads="1"/>
          </p:cNvSpPr>
          <p:nvPr/>
        </p:nvSpPr>
        <p:spPr bwMode="auto">
          <a:xfrm>
            <a:off x="2444188" y="970280"/>
            <a:ext cx="565717" cy="2489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OCM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44" descr="50%"/>
          <p:cNvSpPr>
            <a:spLocks noChangeArrowheads="1"/>
          </p:cNvSpPr>
          <p:nvPr/>
        </p:nvSpPr>
        <p:spPr bwMode="auto">
          <a:xfrm>
            <a:off x="2047995" y="1038225"/>
            <a:ext cx="438097" cy="147955"/>
          </a:xfrm>
          <a:prstGeom prst="rect">
            <a:avLst/>
          </a:prstGeom>
          <a:solidFill>
            <a:srgbClr val="FF5D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45" descr="70%"/>
          <p:cNvSpPr>
            <a:spLocks noChangeArrowheads="1"/>
          </p:cNvSpPr>
          <p:nvPr/>
        </p:nvSpPr>
        <p:spPr bwMode="auto">
          <a:xfrm>
            <a:off x="2047995" y="1277620"/>
            <a:ext cx="438097" cy="147955"/>
          </a:xfrm>
          <a:prstGeom prst="rect">
            <a:avLst/>
          </a:prstGeom>
          <a:solidFill>
            <a:srgbClr val="95B3D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7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024812" cy="589558"/>
          </a:xfrm>
        </p:spPr>
        <p:txBody>
          <a:bodyPr/>
          <a:lstStyle/>
          <a:p>
            <a:r>
              <a:rPr lang="en-US" dirty="0" smtClean="0"/>
              <a:t>2-D reactor model</a:t>
            </a:r>
            <a:endParaRPr lang="en-US" dirty="0"/>
          </a:p>
        </p:txBody>
      </p:sp>
      <p:pic>
        <p:nvPicPr>
          <p:cNvPr id="29" name="Picture 2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46311"/>
            <a:ext cx="6048672" cy="4392489"/>
          </a:xfrm>
          <a:prstGeom prst="rect">
            <a:avLst/>
          </a:prstGeom>
          <a:ln>
            <a:noFill/>
          </a:ln>
        </p:spPr>
      </p:pic>
      <p:sp>
        <p:nvSpPr>
          <p:cNvPr id="31" name="Rechthoek 30"/>
          <p:cNvSpPr/>
          <p:nvPr/>
        </p:nvSpPr>
        <p:spPr>
          <a:xfrm>
            <a:off x="3792016" y="2255962"/>
            <a:ext cx="619971" cy="88695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hthoek 31"/>
          <p:cNvSpPr/>
          <p:nvPr/>
        </p:nvSpPr>
        <p:spPr>
          <a:xfrm>
            <a:off x="5198640" y="2255962"/>
            <a:ext cx="619971" cy="88695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hthoek 32"/>
          <p:cNvSpPr/>
          <p:nvPr/>
        </p:nvSpPr>
        <p:spPr>
          <a:xfrm>
            <a:off x="4406552" y="2255962"/>
            <a:ext cx="792088" cy="88695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6324601" y="1600200"/>
            <a:ext cx="2743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9644"/>
                </a:solidFill>
              </a:rPr>
              <a:t>Hollow fiber model </a:t>
            </a:r>
            <a:r>
              <a:rPr lang="nl-NL" sz="2000" dirty="0" smtClean="0">
                <a:solidFill>
                  <a:srgbClr val="00B050"/>
                </a:solidFill>
                <a:sym typeface="Wingdings" pitchFamily="2" charset="2"/>
              </a:rPr>
              <a:t></a:t>
            </a:r>
            <a:r>
              <a:rPr lang="nl-NL" sz="2000" dirty="0" err="1" smtClean="0">
                <a:solidFill>
                  <a:srgbClr val="00B050"/>
                </a:solidFill>
                <a:sym typeface="Wingdings" pitchFamily="2" charset="2"/>
              </a:rPr>
              <a:t>Radial</a:t>
            </a:r>
            <a:r>
              <a:rPr lang="nl-NL" sz="2000" dirty="0" smtClean="0">
                <a:solidFill>
                  <a:srgbClr val="00B050"/>
                </a:solidFill>
                <a:sym typeface="Wingdings" pitchFamily="2" charset="2"/>
              </a:rPr>
              <a:t> profiles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00800" y="3055203"/>
            <a:ext cx="259079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Reactor model </a:t>
            </a:r>
            <a:r>
              <a:rPr lang="nl-NL" sz="2000" dirty="0" smtClean="0">
                <a:sym typeface="Wingdings" pitchFamily="2" charset="2"/>
              </a:rPr>
              <a:t> Hollow fiber model in series  Axial profiles</a:t>
            </a:r>
            <a:endParaRPr lang="en-US" sz="2000" dirty="0"/>
          </a:p>
        </p:txBody>
      </p:sp>
      <p:sp>
        <p:nvSpPr>
          <p:cNvPr id="37" name="Rechthoek 32"/>
          <p:cNvSpPr/>
          <p:nvPr/>
        </p:nvSpPr>
        <p:spPr>
          <a:xfrm>
            <a:off x="4419600" y="3124200"/>
            <a:ext cx="792088" cy="886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hthoek 32"/>
          <p:cNvSpPr/>
          <p:nvPr/>
        </p:nvSpPr>
        <p:spPr>
          <a:xfrm>
            <a:off x="4419600" y="4267200"/>
            <a:ext cx="792088" cy="886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hthoek 32"/>
          <p:cNvSpPr/>
          <p:nvPr/>
        </p:nvSpPr>
        <p:spPr>
          <a:xfrm>
            <a:off x="4419600" y="2237242"/>
            <a:ext cx="792088" cy="886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86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25" grpId="0"/>
      <p:bldP spid="28" grpId="0"/>
      <p:bldP spid="37" grpId="0" animBg="1"/>
      <p:bldP spid="38" grpId="0" animBg="1"/>
      <p:bldP spid="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024812" cy="589558"/>
          </a:xfrm>
        </p:spPr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106" y="1471191"/>
            <a:ext cx="4537894" cy="3405609"/>
          </a:xfrm>
        </p:spPr>
        <p:txBody>
          <a:bodyPr/>
          <a:lstStyle/>
          <a:p>
            <a:r>
              <a:rPr lang="en-US" sz="2000" b="0" dirty="0" smtClean="0">
                <a:solidFill>
                  <a:srgbClr val="000000"/>
                </a:solidFill>
              </a:rPr>
              <a:t>Isobaric conditions</a:t>
            </a:r>
          </a:p>
          <a:p>
            <a:endParaRPr lang="en-US" sz="2000" b="0" dirty="0" smtClean="0">
              <a:solidFill>
                <a:srgbClr val="000000"/>
              </a:solidFill>
            </a:endParaRPr>
          </a:p>
          <a:p>
            <a:r>
              <a:rPr lang="en-US" sz="2000" b="0" dirty="0" smtClean="0">
                <a:solidFill>
                  <a:srgbClr val="000000"/>
                </a:solidFill>
              </a:rPr>
              <a:t>No interphase mass and heat transfer limitations</a:t>
            </a:r>
          </a:p>
          <a:p>
            <a:endParaRPr lang="en-US" sz="2000" b="0" dirty="0" smtClean="0">
              <a:solidFill>
                <a:srgbClr val="000000"/>
              </a:solidFill>
            </a:endParaRPr>
          </a:p>
          <a:p>
            <a:r>
              <a:rPr lang="en-US" sz="2000" b="0" dirty="0" smtClean="0">
                <a:solidFill>
                  <a:srgbClr val="000000"/>
                </a:solidFill>
              </a:rPr>
              <a:t>No radial concentration profiles in the OCM and SRM compartments</a:t>
            </a:r>
          </a:p>
          <a:p>
            <a:endParaRPr lang="en-US" sz="2000" b="0" dirty="0" smtClean="0">
              <a:solidFill>
                <a:srgbClr val="000000"/>
              </a:solidFill>
            </a:endParaRPr>
          </a:p>
          <a:p>
            <a:r>
              <a:rPr lang="en-US" sz="2000" b="0" dirty="0" smtClean="0">
                <a:solidFill>
                  <a:srgbClr val="000000"/>
                </a:solidFill>
              </a:rPr>
              <a:t>Uniform oxygen distribution</a:t>
            </a:r>
            <a:endParaRPr lang="en-US" sz="2000" b="0" dirty="0">
              <a:solidFill>
                <a:srgbClr val="000000"/>
              </a:solidFill>
            </a:endParaRPr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b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23187"/>
            <a:ext cx="3383458" cy="408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08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2442"/>
            <a:ext cx="8024812" cy="589558"/>
          </a:xfrm>
        </p:spPr>
        <p:txBody>
          <a:bodyPr/>
          <a:lstStyle/>
          <a:p>
            <a:r>
              <a:rPr lang="en-US" dirty="0" smtClean="0"/>
              <a:t>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3789040"/>
            <a:ext cx="7994650" cy="1770385"/>
          </a:xfrm>
        </p:spPr>
        <p:txBody>
          <a:bodyPr/>
          <a:lstStyle/>
          <a:p>
            <a:pPr marL="0" indent="0">
              <a:buNone/>
            </a:pPr>
            <a:r>
              <a:rPr lang="en-US" sz="2000" b="0" dirty="0">
                <a:solidFill>
                  <a:srgbClr val="000000"/>
                </a:solidFill>
              </a:rPr>
              <a:t>                 Only OCM			</a:t>
            </a:r>
            <a:r>
              <a:rPr lang="en-US" sz="2000" b="0" dirty="0" smtClean="0">
                <a:solidFill>
                  <a:srgbClr val="000000"/>
                </a:solidFill>
              </a:rPr>
              <a:t>            Dual </a:t>
            </a:r>
            <a:r>
              <a:rPr lang="en-US" sz="2000" b="0" dirty="0">
                <a:solidFill>
                  <a:srgbClr val="000000"/>
                </a:solidFill>
              </a:rPr>
              <a:t>function</a:t>
            </a:r>
          </a:p>
          <a:p>
            <a:pPr marL="0" indent="0">
              <a:buNone/>
            </a:pPr>
            <a:endParaRPr lang="en-US" sz="2000" b="0" dirty="0" smtClean="0">
              <a:solidFill>
                <a:srgbClr val="000000"/>
              </a:solidFill>
            </a:endParaRPr>
          </a:p>
          <a:p>
            <a:endParaRPr lang="en-US" sz="2000" b="0" dirty="0" smtClean="0">
              <a:solidFill>
                <a:srgbClr val="000000"/>
              </a:solidFill>
            </a:endParaRPr>
          </a:p>
          <a:p>
            <a:endParaRPr lang="en-US" b="0" dirty="0"/>
          </a:p>
        </p:txBody>
      </p:sp>
      <p:grpSp>
        <p:nvGrpSpPr>
          <p:cNvPr id="10" name="Groep 32"/>
          <p:cNvGrpSpPr>
            <a:grpSpLocks/>
          </p:cNvGrpSpPr>
          <p:nvPr/>
        </p:nvGrpSpPr>
        <p:grpSpPr>
          <a:xfrm>
            <a:off x="330790" y="1472854"/>
            <a:ext cx="4328804" cy="2100162"/>
            <a:chOff x="0" y="0"/>
            <a:chExt cx="2632771" cy="1258784"/>
          </a:xfrm>
        </p:grpSpPr>
        <p:grpSp>
          <p:nvGrpSpPr>
            <p:cNvPr id="11" name="Groep 34"/>
            <p:cNvGrpSpPr/>
            <p:nvPr/>
          </p:nvGrpSpPr>
          <p:grpSpPr>
            <a:xfrm>
              <a:off x="0" y="0"/>
              <a:ext cx="2632771" cy="1258784"/>
              <a:chOff x="0" y="0"/>
              <a:chExt cx="2632771" cy="1258784"/>
            </a:xfrm>
          </p:grpSpPr>
          <p:pic>
            <p:nvPicPr>
              <p:cNvPr id="42" name="Afbeelding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529444" cy="1258784"/>
              </a:xfrm>
              <a:prstGeom prst="rect">
                <a:avLst/>
              </a:prstGeom>
            </p:spPr>
          </p:pic>
          <p:sp>
            <p:nvSpPr>
              <p:cNvPr id="43" name="Rechthoek 36"/>
              <p:cNvSpPr/>
              <p:nvPr/>
            </p:nvSpPr>
            <p:spPr>
              <a:xfrm>
                <a:off x="267195" y="558140"/>
                <a:ext cx="2365576" cy="295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39" name="Ovaal 39"/>
            <p:cNvSpPr/>
            <p:nvPr/>
          </p:nvSpPr>
          <p:spPr>
            <a:xfrm>
              <a:off x="1318161" y="843148"/>
              <a:ext cx="53975" cy="539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" name="Ovaal 38"/>
            <p:cNvSpPr/>
            <p:nvPr/>
          </p:nvSpPr>
          <p:spPr>
            <a:xfrm>
              <a:off x="1318161" y="516577"/>
              <a:ext cx="53975" cy="539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44" name="Afbeelding 4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94" y="1472854"/>
            <a:ext cx="4210206" cy="21001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27584" y="2404058"/>
                <a:ext cx="3662120" cy="496528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lIns="0" tIns="72000" rIns="0" b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en-US" sz="1200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𝑪</m:t>
                          </m:r>
                        </m:num>
                        <m:den>
                          <m:r>
                            <a:rPr lang="en-US" sz="1200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en-US" sz="1200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𝒓</m:t>
                          </m:r>
                        </m:den>
                      </m:f>
                      <m:r>
                        <a:rPr lang="en-US" sz="12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en-US" sz="1200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𝑻</m:t>
                          </m:r>
                        </m:num>
                        <m:den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en-US" sz="1200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𝒓</m:t>
                          </m:r>
                        </m:den>
                      </m:f>
                      <m:r>
                        <a:rPr lang="en-US" sz="1200" b="1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2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12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404058"/>
                <a:ext cx="3662120" cy="49652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al 38"/>
          <p:cNvSpPr/>
          <p:nvPr/>
        </p:nvSpPr>
        <p:spPr>
          <a:xfrm>
            <a:off x="2498111" y="2334714"/>
            <a:ext cx="88746" cy="9005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" name="Ovaal 38"/>
          <p:cNvSpPr/>
          <p:nvPr/>
        </p:nvSpPr>
        <p:spPr>
          <a:xfrm>
            <a:off x="2494665" y="2879114"/>
            <a:ext cx="88746" cy="9005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4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024813" cy="895350"/>
          </a:xfrm>
        </p:spPr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96975"/>
            <a:ext cx="7993063" cy="3222625"/>
          </a:xfrm>
        </p:spPr>
        <p:txBody>
          <a:bodyPr/>
          <a:lstStyle/>
          <a:p>
            <a:pPr>
              <a:defRPr/>
            </a:pPr>
            <a:r>
              <a:rPr lang="en-US" b="0" dirty="0" smtClean="0"/>
              <a:t>Introduction</a:t>
            </a:r>
          </a:p>
          <a:p>
            <a:pPr>
              <a:defRPr/>
            </a:pPr>
            <a:endParaRPr lang="en-US" b="0" dirty="0" smtClean="0"/>
          </a:p>
          <a:p>
            <a:pPr>
              <a:defRPr/>
            </a:pPr>
            <a:r>
              <a:rPr lang="en-US" b="0" dirty="0" smtClean="0">
                <a:solidFill>
                  <a:srgbClr val="FF0000"/>
                </a:solidFill>
              </a:rPr>
              <a:t>Design of catalytic membrane reactor</a:t>
            </a:r>
          </a:p>
          <a:p>
            <a:pPr lvl="1">
              <a:defRPr/>
            </a:pPr>
            <a:r>
              <a:rPr lang="en-US" b="0" dirty="0" smtClean="0"/>
              <a:t>Packed bed membrane reactor</a:t>
            </a:r>
          </a:p>
          <a:p>
            <a:pPr lvl="1">
              <a:defRPr/>
            </a:pPr>
            <a:r>
              <a:rPr lang="en-US" b="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Hollow fiber catalytic membrane reactor</a:t>
            </a:r>
          </a:p>
          <a:p>
            <a:pPr lvl="1">
              <a:defRPr/>
            </a:pPr>
            <a:endParaRPr lang="en-US" b="0" dirty="0" smtClean="0"/>
          </a:p>
          <a:p>
            <a:pPr>
              <a:defRPr/>
            </a:pPr>
            <a:r>
              <a:rPr lang="en-US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Results</a:t>
            </a:r>
          </a:p>
          <a:p>
            <a:pPr>
              <a:defRPr/>
            </a:pPr>
            <a:endParaRPr lang="en-US" b="0" dirty="0" smtClean="0"/>
          </a:p>
          <a:p>
            <a:pPr>
              <a:defRPr/>
            </a:pPr>
            <a:r>
              <a:rPr lang="en-US" b="0" dirty="0" smtClean="0"/>
              <a:t>Conclusions</a:t>
            </a:r>
          </a:p>
          <a:p>
            <a:pPr>
              <a:defRPr/>
            </a:pP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7924800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024812" cy="589558"/>
          </a:xfrm>
        </p:spPr>
        <p:txBody>
          <a:bodyPr/>
          <a:lstStyle/>
          <a:p>
            <a:r>
              <a:rPr lang="en-US" dirty="0" smtClean="0"/>
              <a:t>Only OCM: Packed bed vs. Hollow fiber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267200"/>
            <a:ext cx="7994650" cy="1752600"/>
          </a:xfrm>
        </p:spPr>
        <p:txBody>
          <a:bodyPr/>
          <a:lstStyle/>
          <a:p>
            <a:r>
              <a:rPr lang="en-US" sz="1800" dirty="0" smtClean="0">
                <a:solidFill>
                  <a:srgbClr val="000000"/>
                </a:solidFill>
              </a:rPr>
              <a:t>C</a:t>
            </a:r>
            <a:r>
              <a:rPr lang="en-US" sz="1800" baseline="-25000" dirty="0" smtClean="0">
                <a:solidFill>
                  <a:srgbClr val="000000"/>
                </a:solidFill>
              </a:rPr>
              <a:t>2</a:t>
            </a:r>
            <a:r>
              <a:rPr lang="en-US" sz="1800" dirty="0" smtClean="0">
                <a:solidFill>
                  <a:srgbClr val="000000"/>
                </a:solidFill>
              </a:rPr>
              <a:t> Yield</a:t>
            </a:r>
          </a:p>
          <a:p>
            <a:pPr lvl="1"/>
            <a:r>
              <a:rPr lang="en-US" sz="1600" b="0" dirty="0" smtClean="0">
                <a:solidFill>
                  <a:srgbClr val="000000"/>
                </a:solidFill>
              </a:rPr>
              <a:t>Isothermal:  Packed bed (41%) &gt; Hollow fiber (39%)</a:t>
            </a:r>
          </a:p>
          <a:p>
            <a:pPr lvl="1"/>
            <a:r>
              <a:rPr lang="en-US" sz="1600" b="0" dirty="0" smtClean="0">
                <a:solidFill>
                  <a:srgbClr val="000000"/>
                </a:solidFill>
              </a:rPr>
              <a:t>Adiabatic:  Packed bed (18%) &lt; Hollow fiber (21%)</a:t>
            </a:r>
          </a:p>
          <a:p>
            <a:pPr lvl="1">
              <a:buNone/>
            </a:pPr>
            <a:endParaRPr lang="en-US" sz="1600" b="0" dirty="0" smtClean="0">
              <a:solidFill>
                <a:srgbClr val="000000"/>
              </a:solidFill>
            </a:endParaRPr>
          </a:p>
          <a:p>
            <a:r>
              <a:rPr lang="en-US" sz="1800" dirty="0" smtClean="0">
                <a:solidFill>
                  <a:srgbClr val="000000"/>
                </a:solidFill>
              </a:rPr>
              <a:t>Hollow fiber reactor </a:t>
            </a:r>
            <a:r>
              <a:rPr lang="nl-NL" sz="1800" dirty="0" smtClean="0">
                <a:sym typeface="Wingdings" pitchFamily="2" charset="2"/>
              </a:rPr>
              <a:t></a:t>
            </a:r>
            <a:r>
              <a:rPr lang="en-US" sz="1800" dirty="0" smtClean="0">
                <a:solidFill>
                  <a:srgbClr val="000000"/>
                </a:solidFill>
              </a:rPr>
              <a:t> better heat transfer effects</a:t>
            </a:r>
          </a:p>
          <a:p>
            <a:pPr>
              <a:buNone/>
            </a:pPr>
            <a:endParaRPr lang="en-US" sz="1800" b="0" dirty="0" smtClean="0"/>
          </a:p>
          <a:p>
            <a:endParaRPr lang="en-US" sz="1800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7924800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643194" y="3962400"/>
            <a:ext cx="7815006" cy="21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b="1">
                <a:solidFill>
                  <a:schemeClr val="tx1"/>
                </a:solidFill>
                <a:latin typeface="+mn-lt"/>
              </a:defRPr>
            </a:lvl2pPr>
            <a:lvl3pPr marL="809625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3pPr>
            <a:lvl4pPr marL="1090613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4pPr>
            <a:lvl5pPr marL="13493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5pPr>
            <a:lvl6pPr marL="18065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6pPr>
            <a:lvl7pPr marL="22637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7pPr>
            <a:lvl8pPr marL="27209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8pPr>
            <a:lvl9pPr marL="3178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200" dirty="0" smtClean="0">
                <a:solidFill>
                  <a:srgbClr val="000000"/>
                </a:solidFill>
              </a:rPr>
              <a:t>Hollow Fiber Reactor (Solid line) : Fixed bed reactor (dotted line)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5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0988" y="0"/>
            <a:ext cx="8024812" cy="895350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3840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022350"/>
            <a:ext cx="8382000" cy="5149850"/>
          </a:xfrm>
        </p:spPr>
        <p:txBody>
          <a:bodyPr/>
          <a:lstStyle/>
          <a:p>
            <a:pPr>
              <a:defRPr/>
            </a:pPr>
            <a:r>
              <a:rPr lang="nl-NL" sz="1800" b="0" dirty="0"/>
              <a:t>Ethylene </a:t>
            </a:r>
            <a:r>
              <a:rPr lang="nl-NL" sz="1800" b="0" dirty="0" smtClean="0"/>
              <a:t>production</a:t>
            </a:r>
          </a:p>
          <a:p>
            <a:pPr>
              <a:defRPr/>
            </a:pPr>
            <a:endParaRPr lang="en-US" sz="1600" b="0" dirty="0" smtClean="0"/>
          </a:p>
          <a:p>
            <a:pPr>
              <a:defRPr/>
            </a:pPr>
            <a:r>
              <a:rPr lang="nl-NL" sz="1800" b="0" dirty="0" smtClean="0"/>
              <a:t>Production </a:t>
            </a:r>
            <a:r>
              <a:rPr lang="nl-NL" sz="1800" b="0" dirty="0"/>
              <a:t>of ethylene from natural </a:t>
            </a:r>
            <a:r>
              <a:rPr lang="nl-NL" sz="1800" b="0" dirty="0" smtClean="0"/>
              <a:t>gas</a:t>
            </a:r>
            <a:endParaRPr lang="en-US" sz="1800" b="0" dirty="0"/>
          </a:p>
        </p:txBody>
      </p:sp>
      <p:sp>
        <p:nvSpPr>
          <p:cNvPr id="384010" name="Rectangle 10"/>
          <p:cNvSpPr>
            <a:spLocks noChangeArrowheads="1"/>
          </p:cNvSpPr>
          <p:nvPr/>
        </p:nvSpPr>
        <p:spPr bwMode="auto">
          <a:xfrm>
            <a:off x="1752600" y="2156936"/>
            <a:ext cx="5243513" cy="738664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263C8A"/>
                </a:solidFill>
              </a:rPr>
              <a:t>Indirect conversion route (GTL)</a:t>
            </a:r>
          </a:p>
          <a:p>
            <a:r>
              <a:rPr lang="en-US" sz="1400" dirty="0">
                <a:solidFill>
                  <a:srgbClr val="263C8A"/>
                </a:solidFill>
              </a:rPr>
              <a:t>Synthesis gas (CO, H</a:t>
            </a:r>
            <a:r>
              <a:rPr lang="en-US" sz="1400" baseline="-25000" dirty="0">
                <a:solidFill>
                  <a:srgbClr val="263C8A"/>
                </a:solidFill>
              </a:rPr>
              <a:t>2</a:t>
            </a:r>
            <a:r>
              <a:rPr lang="en-US" sz="1400" dirty="0">
                <a:solidFill>
                  <a:srgbClr val="263C8A"/>
                </a:solidFill>
              </a:rPr>
              <a:t>) </a:t>
            </a:r>
            <a:r>
              <a:rPr lang="en-US" sz="1400" dirty="0" smtClean="0">
                <a:solidFill>
                  <a:srgbClr val="263C8A"/>
                </a:solidFill>
              </a:rPr>
              <a:t>via steam reforming of methane (SRM)</a:t>
            </a:r>
            <a:endParaRPr lang="en-US" sz="1400" dirty="0">
              <a:solidFill>
                <a:srgbClr val="263C8A"/>
              </a:solidFill>
            </a:endParaRPr>
          </a:p>
          <a:p>
            <a:r>
              <a:rPr lang="en-US" sz="1400" dirty="0">
                <a:solidFill>
                  <a:srgbClr val="263C8A"/>
                </a:solidFill>
              </a:rPr>
              <a:t>Fischer-</a:t>
            </a:r>
            <a:r>
              <a:rPr lang="en-US" sz="1400" dirty="0" err="1">
                <a:solidFill>
                  <a:srgbClr val="263C8A"/>
                </a:solidFill>
              </a:rPr>
              <a:t>Tropsch</a:t>
            </a:r>
            <a:r>
              <a:rPr lang="en-US" sz="1400" dirty="0">
                <a:solidFill>
                  <a:srgbClr val="263C8A"/>
                </a:solidFill>
              </a:rPr>
              <a:t> gives higher hydrocarbons</a:t>
            </a:r>
          </a:p>
        </p:txBody>
      </p:sp>
      <p:pic>
        <p:nvPicPr>
          <p:cNvPr id="13" name="Picture 8" descr="Conventional_Reforming-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06725"/>
            <a:ext cx="513397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057400" y="5257800"/>
            <a:ext cx="4279901" cy="1055315"/>
            <a:chOff x="2057392" y="5029200"/>
            <a:chExt cx="4280339" cy="1054793"/>
          </a:xfrm>
        </p:grpSpPr>
        <p:grpSp>
          <p:nvGrpSpPr>
            <p:cNvPr id="15367" name="Group 16"/>
            <p:cNvGrpSpPr>
              <a:grpSpLocks/>
            </p:cNvGrpSpPr>
            <p:nvPr/>
          </p:nvGrpSpPr>
          <p:grpSpPr bwMode="auto">
            <a:xfrm>
              <a:off x="2057392" y="5029200"/>
              <a:ext cx="4280339" cy="1054793"/>
              <a:chOff x="2057392" y="5029200"/>
              <a:chExt cx="4280339" cy="1054793"/>
            </a:xfrm>
          </p:grpSpPr>
          <p:sp>
            <p:nvSpPr>
              <p:cNvPr id="15369" name="Rectangle 11"/>
              <p:cNvSpPr>
                <a:spLocks noChangeArrowheads="1"/>
              </p:cNvSpPr>
              <p:nvPr/>
            </p:nvSpPr>
            <p:spPr bwMode="auto">
              <a:xfrm>
                <a:off x="2133600" y="5029200"/>
                <a:ext cx="4115285" cy="522961"/>
              </a:xfrm>
              <a:prstGeom prst="rect">
                <a:avLst/>
              </a:prstGeom>
              <a:solidFill>
                <a:srgbClr val="FFCC00"/>
              </a:solidFill>
              <a:ln w="1905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b="1" dirty="0">
                    <a:solidFill>
                      <a:srgbClr val="263C8A"/>
                    </a:solidFill>
                  </a:rPr>
                  <a:t>Direct conversion route</a:t>
                </a:r>
              </a:p>
              <a:p>
                <a:r>
                  <a:rPr lang="en-US" sz="1400" dirty="0">
                    <a:solidFill>
                      <a:srgbClr val="263C8A"/>
                    </a:solidFill>
                  </a:rPr>
                  <a:t>Oxidative </a:t>
                </a:r>
                <a:r>
                  <a:rPr lang="en-US" sz="1400" dirty="0" smtClean="0">
                    <a:solidFill>
                      <a:srgbClr val="263C8A"/>
                    </a:solidFill>
                  </a:rPr>
                  <a:t>coupling of methane </a:t>
                </a:r>
                <a:r>
                  <a:rPr lang="en-US" sz="1400" dirty="0">
                    <a:solidFill>
                      <a:srgbClr val="263C8A"/>
                    </a:solidFill>
                  </a:rPr>
                  <a:t>(OCM) to </a:t>
                </a:r>
                <a:r>
                  <a:rPr lang="en-US" sz="1400" dirty="0" smtClean="0">
                    <a:solidFill>
                      <a:srgbClr val="263C8A"/>
                    </a:solidFill>
                  </a:rPr>
                  <a:t>ethylene</a:t>
                </a:r>
                <a:endParaRPr lang="en-US" sz="1400" dirty="0">
                  <a:solidFill>
                    <a:srgbClr val="263C8A"/>
                  </a:solidFill>
                </a:endParaRPr>
              </a:p>
            </p:txBody>
          </p:sp>
          <p:sp>
            <p:nvSpPr>
              <p:cNvPr id="15370" name="Rectangle 14"/>
              <p:cNvSpPr>
                <a:spLocks noChangeArrowheads="1"/>
              </p:cNvSpPr>
              <p:nvPr/>
            </p:nvSpPr>
            <p:spPr bwMode="auto">
              <a:xfrm>
                <a:off x="2057392" y="5714661"/>
                <a:ext cx="428033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nl-NL" dirty="0"/>
                  <a:t>2 CH</a:t>
                </a:r>
                <a:r>
                  <a:rPr lang="nl-NL" baseline="-25000" dirty="0"/>
                  <a:t>4</a:t>
                </a:r>
                <a:r>
                  <a:rPr lang="nl-NL" dirty="0"/>
                  <a:t>  +  O</a:t>
                </a:r>
                <a:r>
                  <a:rPr lang="nl-NL" baseline="-25000" dirty="0"/>
                  <a:t>2</a:t>
                </a:r>
                <a:r>
                  <a:rPr lang="nl-NL" dirty="0"/>
                  <a:t> 	</a:t>
                </a:r>
                <a:r>
                  <a:rPr lang="nl-NL" dirty="0">
                    <a:sym typeface="Wingdings" pitchFamily="2" charset="2"/>
                  </a:rPr>
                  <a:t>	C</a:t>
                </a:r>
                <a:r>
                  <a:rPr lang="nl-NL" baseline="-25000" dirty="0">
                    <a:sym typeface="Wingdings" pitchFamily="2" charset="2"/>
                  </a:rPr>
                  <a:t>2</a:t>
                </a:r>
                <a:r>
                  <a:rPr lang="nl-NL" dirty="0">
                    <a:sym typeface="Wingdings" pitchFamily="2" charset="2"/>
                  </a:rPr>
                  <a:t>H</a:t>
                </a:r>
                <a:r>
                  <a:rPr lang="nl-NL" baseline="-25000" dirty="0">
                    <a:sym typeface="Wingdings" pitchFamily="2" charset="2"/>
                  </a:rPr>
                  <a:t>4</a:t>
                </a:r>
                <a:r>
                  <a:rPr lang="nl-NL" dirty="0">
                    <a:sym typeface="Wingdings" pitchFamily="2" charset="2"/>
                  </a:rPr>
                  <a:t> + 2H</a:t>
                </a:r>
                <a:r>
                  <a:rPr lang="nl-NL" baseline="-25000" dirty="0">
                    <a:sym typeface="Wingdings" pitchFamily="2" charset="2"/>
                  </a:rPr>
                  <a:t>2</a:t>
                </a:r>
                <a:r>
                  <a:rPr lang="nl-NL" dirty="0">
                    <a:sym typeface="Wingdings" pitchFamily="2" charset="2"/>
                  </a:rPr>
                  <a:t>O</a:t>
                </a:r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>
              <a:off x="3810172" y="5941560"/>
              <a:ext cx="838286" cy="15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024812" cy="895350"/>
          </a:xfrm>
        </p:spPr>
        <p:txBody>
          <a:bodyPr/>
          <a:lstStyle/>
          <a:p>
            <a:r>
              <a:rPr lang="en-US" dirty="0" smtClean="0"/>
              <a:t>Hollow fiber: Dual function vs. only OCM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191000"/>
            <a:ext cx="8382000" cy="1905000"/>
          </a:xfrm>
        </p:spPr>
        <p:txBody>
          <a:bodyPr/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 Yield:</a:t>
            </a:r>
          </a:p>
          <a:p>
            <a:pPr lvl="1"/>
            <a:r>
              <a:rPr lang="en-US" b="0" dirty="0" smtClean="0"/>
              <a:t>Isothermal: Dual function (29%) &lt; only OCM (39%)</a:t>
            </a:r>
          </a:p>
          <a:p>
            <a:pPr lvl="1"/>
            <a:r>
              <a:rPr lang="en-US" b="0" dirty="0" smtClean="0"/>
              <a:t>Adiabatic: Dual function (29%) &gt; only OCM (27%)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Maximum yield: CH</a:t>
            </a:r>
            <a:r>
              <a:rPr lang="en-US" baseline="-25000" dirty="0" smtClean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 conversion is 64% Vs 41% (Dual function Vs only OCM)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b="0" dirty="0" smtClean="0"/>
          </a:p>
          <a:p>
            <a:pPr lvl="1"/>
            <a:endParaRPr lang="en-US" b="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990600"/>
            <a:ext cx="7920037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8552" y="3886200"/>
            <a:ext cx="8604448" cy="21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b="1">
                <a:solidFill>
                  <a:schemeClr val="tx1"/>
                </a:solidFill>
                <a:latin typeface="+mn-lt"/>
              </a:defRPr>
            </a:lvl2pPr>
            <a:lvl3pPr marL="809625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3pPr>
            <a:lvl4pPr marL="1090613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4pPr>
            <a:lvl5pPr marL="13493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5pPr>
            <a:lvl6pPr marL="18065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6pPr>
            <a:lvl7pPr marL="22637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7pPr>
            <a:lvl8pPr marL="27209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8pPr>
            <a:lvl9pPr marL="3178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200" dirty="0" smtClean="0">
                <a:solidFill>
                  <a:srgbClr val="000000"/>
                </a:solidFill>
              </a:rPr>
              <a:t>Dual function (Solid line) : Only OCM (dotted line)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80988" y="0"/>
            <a:ext cx="8024812" cy="895350"/>
          </a:xfrm>
        </p:spPr>
        <p:txBody>
          <a:bodyPr/>
          <a:lstStyle/>
          <a:p>
            <a:r>
              <a:rPr lang="en-US" smtClean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993062" cy="472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OCM / SRM integration in single multifunctional reactor</a:t>
            </a:r>
          </a:p>
          <a:p>
            <a:pPr lvl="1">
              <a:defRPr/>
            </a:pPr>
            <a:r>
              <a:rPr lang="en-US" b="0" u="sng" dirty="0" smtClean="0"/>
              <a:t>Reactor performance</a:t>
            </a:r>
            <a:r>
              <a:rPr lang="en-US" b="0" dirty="0" smtClean="0"/>
              <a:t>: </a:t>
            </a:r>
          </a:p>
          <a:p>
            <a:pPr lvl="1">
              <a:buNone/>
              <a:defRPr/>
            </a:pPr>
            <a:r>
              <a:rPr lang="en-US" b="0" dirty="0" smtClean="0"/>
              <a:t>	Hollow fiber catalytic membrane reactor </a:t>
            </a:r>
            <a:r>
              <a:rPr lang="en-US" dirty="0" smtClean="0"/>
              <a:t>&gt;</a:t>
            </a:r>
            <a:r>
              <a:rPr lang="en-US" b="0" dirty="0" smtClean="0"/>
              <a:t> Packed bed membrane reactor</a:t>
            </a:r>
          </a:p>
          <a:p>
            <a:pPr lvl="1">
              <a:defRPr/>
            </a:pPr>
            <a:r>
              <a:rPr lang="en-US" b="0" dirty="0" smtClean="0"/>
              <a:t>Increased CH</a:t>
            </a:r>
            <a:r>
              <a:rPr lang="en-US" b="0" baseline="-25000" dirty="0" smtClean="0"/>
              <a:t>4</a:t>
            </a:r>
            <a:r>
              <a:rPr lang="en-US" b="0" dirty="0" smtClean="0"/>
              <a:t> conversion compared to only OCM</a:t>
            </a:r>
          </a:p>
          <a:p>
            <a:pPr lvl="1">
              <a:defRPr/>
            </a:pPr>
            <a:r>
              <a:rPr lang="en-US" b="0" dirty="0" smtClean="0"/>
              <a:t>Simultaneous production of C</a:t>
            </a:r>
            <a:r>
              <a:rPr lang="en-US" b="0" baseline="-25000" dirty="0" smtClean="0"/>
              <a:t>2</a:t>
            </a:r>
            <a:r>
              <a:rPr lang="en-US" b="0" dirty="0" smtClean="0"/>
              <a:t> and syngas without heat exchange equipment</a:t>
            </a:r>
          </a:p>
          <a:p>
            <a:pPr>
              <a:defRPr/>
            </a:pPr>
            <a:endParaRPr lang="en-US" sz="1600" b="0" dirty="0" smtClean="0"/>
          </a:p>
          <a:p>
            <a:pPr>
              <a:defRPr/>
            </a:pPr>
            <a:r>
              <a:rPr lang="en-US" dirty="0" smtClean="0"/>
              <a:t>Autothermal operation possible in both reactors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sz="1600" b="0" dirty="0" smtClean="0"/>
          </a:p>
          <a:p>
            <a:pPr algn="just">
              <a:buFont typeface="Arial" pitchFamily="34" charset="0"/>
              <a:buChar char="•"/>
              <a:defRPr/>
            </a:pPr>
            <a:r>
              <a:rPr lang="en-US" b="0" dirty="0" smtClean="0"/>
              <a:t>The models presented here could be useful to provide the guidelines for designing and improving the overall performance of the process</a:t>
            </a:r>
          </a:p>
          <a:p>
            <a:pPr algn="just">
              <a:buNone/>
              <a:defRPr/>
            </a:pPr>
            <a:endParaRPr lang="en-US" sz="1600" b="0" dirty="0" smtClean="0"/>
          </a:p>
          <a:p>
            <a:pPr marL="268288" lvl="1" indent="-268288" algn="just">
              <a:buFont typeface="Arial" pitchFamily="34" charset="0"/>
              <a:buChar char="•"/>
              <a:defRPr/>
            </a:pPr>
            <a:r>
              <a:rPr lang="en-US" sz="2000" dirty="0" smtClean="0"/>
              <a:t>Outlook</a:t>
            </a:r>
          </a:p>
          <a:p>
            <a:pPr lvl="1" algn="just">
              <a:buFont typeface="Wingdings" pitchFamily="2" charset="2"/>
              <a:buChar char="ü"/>
              <a:defRPr/>
            </a:pPr>
            <a:r>
              <a:rPr lang="en-US" b="0" dirty="0" smtClean="0"/>
              <a:t>Experimental demonstration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024813" cy="895350"/>
          </a:xfrm>
        </p:spPr>
        <p:txBody>
          <a:bodyPr/>
          <a:lstStyle/>
          <a:p>
            <a:r>
              <a:rPr lang="en-US" smtClean="0"/>
              <a:t>Acknowledgments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196975"/>
            <a:ext cx="8304212" cy="4746625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Thijs</a:t>
            </a:r>
            <a:r>
              <a:rPr lang="en-US" dirty="0" smtClean="0"/>
              <a:t> Kemp (HF model) and </a:t>
            </a:r>
            <a:r>
              <a:rPr lang="en-US" dirty="0" err="1" smtClean="0"/>
              <a:t>Jeroen</a:t>
            </a:r>
            <a:r>
              <a:rPr lang="en-US" dirty="0" smtClean="0"/>
              <a:t> </a:t>
            </a:r>
            <a:r>
              <a:rPr lang="en-US" dirty="0" err="1" smtClean="0"/>
              <a:t>Ramakers</a:t>
            </a:r>
            <a:r>
              <a:rPr lang="en-US" dirty="0" smtClean="0"/>
              <a:t> (experiments)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Collaborations</a:t>
            </a:r>
          </a:p>
          <a:p>
            <a:pPr>
              <a:buFontTx/>
              <a:buNone/>
              <a:defRPr/>
            </a:pPr>
            <a:r>
              <a:rPr lang="en-US" dirty="0" smtClean="0"/>
              <a:t>	Prof. dr. Ir. Leon Lefferts (University of Twente, Netherlands)</a:t>
            </a:r>
          </a:p>
          <a:p>
            <a:pPr>
              <a:buFontTx/>
              <a:buNone/>
              <a:defRPr/>
            </a:pPr>
            <a:endParaRPr lang="en-US" sz="1600" dirty="0" smtClean="0"/>
          </a:p>
          <a:p>
            <a:pPr>
              <a:buFontTx/>
              <a:buNone/>
              <a:defRPr/>
            </a:pPr>
            <a:endParaRPr lang="en-US" sz="1600" dirty="0" smtClean="0"/>
          </a:p>
          <a:p>
            <a:pPr>
              <a:buFontTx/>
              <a:buNone/>
              <a:defRPr/>
            </a:pPr>
            <a:endParaRPr lang="en-US" sz="1600" dirty="0" smtClean="0"/>
          </a:p>
          <a:p>
            <a:pPr>
              <a:buFontTx/>
              <a:buNone/>
              <a:defRPr/>
            </a:pPr>
            <a:r>
              <a:rPr lang="en-US" sz="1600" dirty="0" smtClean="0"/>
              <a:t>     </a:t>
            </a:r>
            <a:r>
              <a:rPr lang="en-US" dirty="0" smtClean="0"/>
              <a:t>Financial support from NWO/ASPECT is gratefully acknowledged</a:t>
            </a:r>
            <a:endParaRPr lang="en-US" dirty="0"/>
          </a:p>
        </p:txBody>
      </p:sp>
      <p:grpSp>
        <p:nvGrpSpPr>
          <p:cNvPr id="37892" name="Group 5"/>
          <p:cNvGrpSpPr>
            <a:grpSpLocks/>
          </p:cNvGrpSpPr>
          <p:nvPr/>
        </p:nvGrpSpPr>
        <p:grpSpPr bwMode="auto">
          <a:xfrm>
            <a:off x="2514600" y="4547364"/>
            <a:ext cx="3657600" cy="838200"/>
            <a:chOff x="2667000" y="5778500"/>
            <a:chExt cx="3352800" cy="622300"/>
          </a:xfrm>
        </p:grpSpPr>
        <p:pic>
          <p:nvPicPr>
            <p:cNvPr id="37893" name="Picture 3" descr="Aspect 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62538" y="5778500"/>
              <a:ext cx="957262" cy="601663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</p:pic>
        <p:pic>
          <p:nvPicPr>
            <p:cNvPr id="37894" name="Picture 4" descr="http://www.nwo.nl/images.nsf/pages/NWOP_5ZKC4Z/$file/2_NWO_LogoBasis_EN.jpg"/>
            <p:cNvPicPr>
              <a:picLocks noChangeAspect="1" noChangeArrowheads="1"/>
            </p:cNvPicPr>
            <p:nvPr/>
          </p:nvPicPr>
          <p:blipFill>
            <a:blip r:embed="rId3" cstate="print"/>
            <a:srcRect l="11440" r="19153"/>
            <a:stretch>
              <a:fillRect/>
            </a:stretch>
          </p:blipFill>
          <p:spPr bwMode="auto">
            <a:xfrm>
              <a:off x="2667000" y="5780088"/>
              <a:ext cx="2157413" cy="620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743200"/>
            <a:ext cx="7086600" cy="13716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88" y="152400"/>
            <a:ext cx="8024812" cy="589558"/>
          </a:xfrm>
        </p:spPr>
        <p:txBody>
          <a:bodyPr/>
          <a:lstStyle/>
          <a:p>
            <a:r>
              <a:rPr lang="en-US" dirty="0" smtClean="0"/>
              <a:t>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933057"/>
            <a:ext cx="7994650" cy="1656184"/>
          </a:xfrm>
        </p:spPr>
        <p:txBody>
          <a:bodyPr/>
          <a:lstStyle/>
          <a:p>
            <a:r>
              <a:rPr lang="en-US" sz="2000" dirty="0" smtClean="0">
                <a:solidFill>
                  <a:srgbClr val="000000"/>
                </a:solidFill>
              </a:rPr>
              <a:t>Dense Hollow fiber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In theory, 100% CH</a:t>
            </a:r>
            <a:r>
              <a:rPr lang="en-US" sz="2000" baseline="-25000" dirty="0" smtClean="0">
                <a:solidFill>
                  <a:srgbClr val="000000"/>
                </a:solidFill>
              </a:rPr>
              <a:t>4 </a:t>
            </a:r>
            <a:r>
              <a:rPr lang="en-US" sz="2000" dirty="0" smtClean="0">
                <a:solidFill>
                  <a:srgbClr val="000000"/>
                </a:solidFill>
              </a:rPr>
              <a:t>conversion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Distribute the SRM catalyst locally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Syngas and ethylene are separated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" name="Picture 2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623" y="1484784"/>
            <a:ext cx="5943600" cy="222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3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6388" y="0"/>
            <a:ext cx="7161212" cy="895350"/>
          </a:xfrm>
        </p:spPr>
        <p:txBody>
          <a:bodyPr/>
          <a:lstStyle/>
          <a:p>
            <a:r>
              <a:rPr lang="nl-NL" sz="2400" smtClean="0"/>
              <a:t>Introduction </a:t>
            </a:r>
            <a:r>
              <a:rPr lang="nl-NL" sz="1000" smtClean="0"/>
              <a:t>contd…</a:t>
            </a:r>
            <a:endParaRPr lang="en-US" sz="1000" smtClean="0"/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534400" cy="5029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nl-NL" b="0" dirty="0" smtClean="0"/>
              <a:t>Production of ethylene via oxidative coupling of methane [OCM]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nl-NL" sz="1600" b="0" dirty="0" smtClean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nl-NL" sz="1600" b="0" dirty="0" smtClean="0"/>
              <a:t>		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nl-NL" sz="1600" b="0" dirty="0" smtClean="0"/>
              <a:t>						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nl-NL" sz="1600" b="0" dirty="0" smtClean="0"/>
              <a:t>		</a:t>
            </a:r>
          </a:p>
          <a:p>
            <a:pPr marL="268288" lvl="1" indent="-268288">
              <a:lnSpc>
                <a:spcPct val="90000"/>
              </a:lnSpc>
              <a:buClr>
                <a:schemeClr val="accent4">
                  <a:lumMod val="50000"/>
                </a:schemeClr>
              </a:buClr>
              <a:defRPr/>
            </a:pPr>
            <a:endParaRPr lang="nl-NL" sz="1600" b="0" dirty="0" smtClean="0"/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nl-NL" sz="1600" b="0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38200" y="1447800"/>
            <a:ext cx="5029200" cy="1016000"/>
            <a:chOff x="1066801" y="1600201"/>
            <a:chExt cx="5029199" cy="1015663"/>
          </a:xfrm>
        </p:grpSpPr>
        <p:sp>
          <p:nvSpPr>
            <p:cNvPr id="16392" name="Text Box 5"/>
            <p:cNvSpPr txBox="1">
              <a:spLocks noChangeArrowheads="1"/>
            </p:cNvSpPr>
            <p:nvPr/>
          </p:nvSpPr>
          <p:spPr bwMode="auto">
            <a:xfrm>
              <a:off x="1066801" y="1600201"/>
              <a:ext cx="5029199" cy="1015663"/>
            </a:xfrm>
            <a:prstGeom prst="rect">
              <a:avLst/>
            </a:prstGeom>
            <a:solidFill>
              <a:srgbClr val="FFCC00"/>
            </a:solidFill>
            <a:ln w="19050">
              <a:solidFill>
                <a:srgbClr val="FF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nl-NL" sz="2000" dirty="0"/>
                <a:t>2 CH</a:t>
              </a:r>
              <a:r>
                <a:rPr lang="nl-NL" sz="2000" baseline="-25000" dirty="0"/>
                <a:t>4</a:t>
              </a:r>
              <a:r>
                <a:rPr lang="nl-NL" sz="2000" dirty="0"/>
                <a:t>  +  O</a:t>
              </a:r>
              <a:r>
                <a:rPr lang="nl-NL" sz="2000" baseline="-25000" dirty="0"/>
                <a:t>2</a:t>
              </a:r>
              <a:r>
                <a:rPr lang="nl-NL" sz="2000" dirty="0"/>
                <a:t> 	</a:t>
              </a:r>
              <a:r>
                <a:rPr lang="nl-NL" sz="2000" dirty="0">
                  <a:sym typeface="Wingdings" pitchFamily="2" charset="2"/>
                </a:rPr>
                <a:t>	C</a:t>
              </a:r>
              <a:r>
                <a:rPr lang="nl-NL" sz="2000" baseline="-25000" dirty="0">
                  <a:sym typeface="Wingdings" pitchFamily="2" charset="2"/>
                </a:rPr>
                <a:t>2</a:t>
              </a:r>
              <a:r>
                <a:rPr lang="nl-NL" sz="2000" dirty="0">
                  <a:sym typeface="Wingdings" pitchFamily="2" charset="2"/>
                </a:rPr>
                <a:t>H</a:t>
              </a:r>
              <a:r>
                <a:rPr lang="nl-NL" sz="2000" baseline="-25000" dirty="0">
                  <a:sym typeface="Wingdings" pitchFamily="2" charset="2"/>
                </a:rPr>
                <a:t>4</a:t>
              </a:r>
              <a:r>
                <a:rPr lang="nl-NL" sz="2000" dirty="0">
                  <a:sym typeface="Wingdings" pitchFamily="2" charset="2"/>
                </a:rPr>
                <a:t> + 2H</a:t>
              </a:r>
              <a:r>
                <a:rPr lang="nl-NL" sz="2000" baseline="-25000" dirty="0">
                  <a:sym typeface="Wingdings" pitchFamily="2" charset="2"/>
                </a:rPr>
                <a:t>2</a:t>
              </a:r>
              <a:r>
                <a:rPr lang="nl-NL" sz="2000" dirty="0">
                  <a:sym typeface="Wingdings" pitchFamily="2" charset="2"/>
                </a:rPr>
                <a:t>O</a:t>
              </a:r>
            </a:p>
            <a:p>
              <a:pPr algn="ctr"/>
              <a:r>
                <a:rPr lang="nl-NL" sz="2000" dirty="0"/>
                <a:t> CH</a:t>
              </a:r>
              <a:r>
                <a:rPr lang="nl-NL" sz="2000" baseline="-25000" dirty="0"/>
                <a:t>4</a:t>
              </a:r>
              <a:r>
                <a:rPr lang="nl-NL" sz="2000" dirty="0"/>
                <a:t>  +  2O</a:t>
              </a:r>
              <a:r>
                <a:rPr lang="nl-NL" sz="2000" baseline="-25000" dirty="0"/>
                <a:t>2</a:t>
              </a:r>
              <a:r>
                <a:rPr lang="nl-NL" sz="2000" dirty="0"/>
                <a:t> 	</a:t>
              </a:r>
              <a:r>
                <a:rPr lang="nl-NL" sz="2000" dirty="0">
                  <a:sym typeface="Wingdings" pitchFamily="2" charset="2"/>
                </a:rPr>
                <a:t>	CO</a:t>
              </a:r>
              <a:r>
                <a:rPr lang="nl-NL" sz="2000" baseline="-25000" dirty="0">
                  <a:sym typeface="Wingdings" pitchFamily="2" charset="2"/>
                </a:rPr>
                <a:t>2</a:t>
              </a:r>
              <a:r>
                <a:rPr lang="nl-NL" sz="2000" dirty="0">
                  <a:sym typeface="Wingdings" pitchFamily="2" charset="2"/>
                </a:rPr>
                <a:t>  + 2H</a:t>
              </a:r>
              <a:r>
                <a:rPr lang="nl-NL" sz="2000" baseline="-25000" dirty="0">
                  <a:sym typeface="Wingdings" pitchFamily="2" charset="2"/>
                </a:rPr>
                <a:t>2</a:t>
              </a:r>
              <a:r>
                <a:rPr lang="nl-NL" sz="2000" dirty="0">
                  <a:sym typeface="Wingdings" pitchFamily="2" charset="2"/>
                </a:rPr>
                <a:t>O                    </a:t>
              </a:r>
            </a:p>
            <a:p>
              <a:pPr algn="ctr"/>
              <a:r>
                <a:rPr lang="nl-NL" sz="2000" dirty="0"/>
                <a:t>C</a:t>
              </a:r>
              <a:r>
                <a:rPr lang="nl-NL" sz="2000" baseline="-25000" dirty="0"/>
                <a:t>2</a:t>
              </a:r>
              <a:r>
                <a:rPr lang="nl-NL" sz="2000" dirty="0"/>
                <a:t>H</a:t>
              </a:r>
              <a:r>
                <a:rPr lang="nl-NL" sz="2000" baseline="-25000" dirty="0"/>
                <a:t>4</a:t>
              </a:r>
              <a:r>
                <a:rPr lang="nl-NL" sz="2000" dirty="0"/>
                <a:t>  +  3O</a:t>
              </a:r>
              <a:r>
                <a:rPr lang="nl-NL" sz="2000" baseline="-25000" dirty="0"/>
                <a:t>2</a:t>
              </a:r>
              <a:r>
                <a:rPr lang="nl-NL" sz="2000" dirty="0"/>
                <a:t> 	</a:t>
              </a:r>
              <a:r>
                <a:rPr lang="nl-NL" sz="2000" dirty="0">
                  <a:sym typeface="Wingdings" pitchFamily="2" charset="2"/>
                </a:rPr>
                <a:t>	2CO</a:t>
              </a:r>
              <a:r>
                <a:rPr lang="nl-NL" sz="2000" baseline="-25000" dirty="0">
                  <a:sym typeface="Wingdings" pitchFamily="2" charset="2"/>
                </a:rPr>
                <a:t>2</a:t>
              </a:r>
              <a:r>
                <a:rPr lang="nl-NL" sz="2000" dirty="0">
                  <a:sym typeface="Wingdings" pitchFamily="2" charset="2"/>
                </a:rPr>
                <a:t> + 2H</a:t>
              </a:r>
              <a:r>
                <a:rPr lang="nl-NL" sz="2000" baseline="-25000" dirty="0">
                  <a:sym typeface="Wingdings" pitchFamily="2" charset="2"/>
                </a:rPr>
                <a:t>2</a:t>
              </a:r>
              <a:r>
                <a:rPr lang="nl-NL" sz="2000" dirty="0">
                  <a:sym typeface="Wingdings" pitchFamily="2" charset="2"/>
                </a:rPr>
                <a:t>O</a:t>
              </a:r>
              <a:endParaRPr lang="en-US" sz="20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048001" y="1828725"/>
              <a:ext cx="838200" cy="15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048001" y="2131838"/>
              <a:ext cx="838200" cy="15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048001" y="2436537"/>
              <a:ext cx="838200" cy="15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9" name="TextBox 18"/>
          <p:cNvSpPr txBox="1">
            <a:spLocks noChangeArrowheads="1"/>
          </p:cNvSpPr>
          <p:nvPr/>
        </p:nvSpPr>
        <p:spPr bwMode="auto">
          <a:xfrm>
            <a:off x="6096000" y="1752600"/>
            <a:ext cx="25440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Typical conversion-selectivity </a:t>
            </a:r>
            <a:endParaRPr lang="en-US" sz="1400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problem</a:t>
            </a:r>
            <a:endParaRPr lang="en-US" sz="14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Right Brace 19"/>
          <p:cNvSpPr/>
          <p:nvPr/>
        </p:nvSpPr>
        <p:spPr>
          <a:xfrm>
            <a:off x="5867400" y="1371600"/>
            <a:ext cx="228600" cy="11430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391" name="Picture 4" descr="Convers_Select"/>
          <p:cNvPicPr>
            <a:picLocks noChangeAspect="1" noChangeArrowheads="1"/>
          </p:cNvPicPr>
          <p:nvPr/>
        </p:nvPicPr>
        <p:blipFill>
          <a:blip r:embed="rId3" cstate="print"/>
          <a:srcRect t="6143" r="8902"/>
          <a:stretch>
            <a:fillRect/>
          </a:stretch>
        </p:blipFill>
        <p:spPr bwMode="auto">
          <a:xfrm>
            <a:off x="228600" y="2590800"/>
            <a:ext cx="4648200" cy="332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5334000" y="2819400"/>
            <a:ext cx="3505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68288" marR="0" lvl="0" indent="-268288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</a:schemeClr>
              </a:buClr>
              <a:buSzTx/>
              <a:buFontTx/>
              <a:buChar char="•"/>
              <a:tabLst/>
              <a:defRPr/>
            </a:pPr>
            <a:r>
              <a:rPr lang="nl-NL" sz="2000" kern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Highly exothermic</a:t>
            </a:r>
          </a:p>
          <a:p>
            <a:pPr marL="268288" marR="0" lvl="0" indent="-268288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</a:schemeClr>
              </a:buClr>
              <a:buSzTx/>
              <a:buFontTx/>
              <a:buChar char="•"/>
              <a:tabLst/>
              <a:defRPr/>
            </a:pPr>
            <a:endParaRPr lang="nl-NL" sz="2000" kern="0" dirty="0" smtClean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</a:schemeClr>
              </a:buClr>
              <a:buSzTx/>
              <a:buFontTx/>
              <a:buChar char="•"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Large methane recycle</a:t>
            </a:r>
          </a:p>
          <a:p>
            <a:pPr marL="268288" marR="0" lvl="0" indent="-268288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</a:schemeClr>
              </a:buClr>
              <a:buSzTx/>
              <a:buFontTx/>
              <a:buChar char="•"/>
              <a:tabLst/>
              <a:defRPr/>
            </a:pPr>
            <a:endParaRPr lang="nl-NL" sz="2000" kern="0" dirty="0" smtClean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</a:schemeClr>
              </a:buClr>
              <a:buSzTx/>
              <a:buFontTx/>
              <a:buChar char="•"/>
              <a:tabLst/>
              <a:defRPr/>
            </a:pPr>
            <a:r>
              <a:rPr lang="nl-NL" sz="2000" kern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Maximum C</a:t>
            </a:r>
            <a:r>
              <a:rPr lang="nl-NL" sz="2000" kern="0" baseline="-2500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2</a:t>
            </a:r>
            <a:r>
              <a:rPr lang="nl-NL" sz="2000" kern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 yield &lt; 30%</a:t>
            </a: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4988" marR="0" lvl="1" indent="-265113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</a:schemeClr>
              </a:buClr>
              <a:buSzTx/>
              <a:buFontTx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534988" marR="0" lvl="1" indent="-265113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</a:schemeClr>
              </a:buClr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		</a:t>
            </a:r>
          </a:p>
          <a:p>
            <a:pPr marL="534988" marR="0" lvl="1" indent="-265113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</a:schemeClr>
              </a:buClr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						</a:t>
            </a:r>
          </a:p>
          <a:p>
            <a:pPr marL="534988" marR="0" lvl="1" indent="-265113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</a:schemeClr>
              </a:buClr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		</a:t>
            </a:r>
          </a:p>
          <a:p>
            <a:pPr marL="268288" marR="0" lvl="1" indent="-268288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50000"/>
                </a:schemeClr>
              </a:buClr>
              <a:buSzTx/>
              <a:buFont typeface="Courier New" pitchFamily="49" charset="0"/>
              <a:buChar char="o"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534988" marR="0" lvl="1" indent="-265113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</a:schemeClr>
              </a:buClr>
              <a:buSzTx/>
              <a:buFontTx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>
          <a:xfrm>
            <a:off x="280988" y="0"/>
            <a:ext cx="8024812" cy="895350"/>
          </a:xfrm>
        </p:spPr>
        <p:txBody>
          <a:bodyPr/>
          <a:lstStyle/>
          <a:p>
            <a:r>
              <a:rPr lang="en-US" dirty="0" smtClean="0"/>
              <a:t>Kinetics of OCM</a:t>
            </a:r>
          </a:p>
        </p:txBody>
      </p:sp>
      <p:sp>
        <p:nvSpPr>
          <p:cNvPr id="4945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4724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b="0" dirty="0" smtClean="0"/>
              <a:t>Reaction </a:t>
            </a:r>
            <a:r>
              <a:rPr lang="en-US" b="0" dirty="0"/>
              <a:t>scheme</a:t>
            </a:r>
          </a:p>
          <a:p>
            <a:pPr>
              <a:lnSpc>
                <a:spcPct val="90000"/>
              </a:lnSpc>
              <a:defRPr/>
            </a:pPr>
            <a:endParaRPr lang="en-US" b="0" dirty="0"/>
          </a:p>
          <a:p>
            <a:pPr>
              <a:lnSpc>
                <a:spcPct val="90000"/>
              </a:lnSpc>
              <a:defRPr/>
            </a:pPr>
            <a:endParaRPr lang="en-US" b="0" dirty="0"/>
          </a:p>
          <a:p>
            <a:pPr>
              <a:lnSpc>
                <a:spcPct val="90000"/>
              </a:lnSpc>
              <a:defRPr/>
            </a:pPr>
            <a:endParaRPr lang="en-US" b="0" dirty="0"/>
          </a:p>
          <a:p>
            <a:pPr>
              <a:lnSpc>
                <a:spcPct val="90000"/>
              </a:lnSpc>
              <a:defRPr/>
            </a:pPr>
            <a:endParaRPr lang="en-US" b="0" dirty="0"/>
          </a:p>
          <a:p>
            <a:pPr>
              <a:lnSpc>
                <a:spcPct val="90000"/>
              </a:lnSpc>
              <a:defRPr/>
            </a:pPr>
            <a:endParaRPr lang="en-US" b="0" dirty="0"/>
          </a:p>
          <a:p>
            <a:pPr>
              <a:lnSpc>
                <a:spcPct val="90000"/>
              </a:lnSpc>
              <a:defRPr/>
            </a:pPr>
            <a:endParaRPr lang="en-US" b="0" dirty="0"/>
          </a:p>
          <a:p>
            <a:pPr>
              <a:lnSpc>
                <a:spcPct val="90000"/>
              </a:lnSpc>
              <a:defRPr/>
            </a:pPr>
            <a:endParaRPr lang="en-US" b="0" dirty="0"/>
          </a:p>
          <a:p>
            <a:pPr>
              <a:lnSpc>
                <a:spcPct val="90000"/>
              </a:lnSpc>
              <a:defRPr/>
            </a:pPr>
            <a:endParaRPr lang="en-US" b="0" dirty="0"/>
          </a:p>
          <a:p>
            <a:pPr>
              <a:lnSpc>
                <a:spcPct val="90000"/>
              </a:lnSpc>
              <a:defRPr/>
            </a:pPr>
            <a:endParaRPr lang="en-US" b="0" dirty="0" smtClean="0"/>
          </a:p>
          <a:p>
            <a:pPr>
              <a:lnSpc>
                <a:spcPct val="90000"/>
              </a:lnSpc>
              <a:defRPr/>
            </a:pPr>
            <a:r>
              <a:rPr lang="en-US" b="0" dirty="0" smtClean="0"/>
              <a:t>Formation </a:t>
            </a:r>
            <a:r>
              <a:rPr lang="en-US" b="0" dirty="0"/>
              <a:t>rates of C</a:t>
            </a:r>
            <a:r>
              <a:rPr lang="en-US" b="0" baseline="-25000" dirty="0"/>
              <a:t>2</a:t>
            </a:r>
            <a:r>
              <a:rPr lang="en-US" b="0" dirty="0"/>
              <a:t>H</a:t>
            </a:r>
            <a:r>
              <a:rPr lang="en-US" b="0" baseline="-25000" dirty="0"/>
              <a:t>4</a:t>
            </a:r>
            <a:r>
              <a:rPr lang="en-US" b="0" dirty="0"/>
              <a:t>, C</a:t>
            </a:r>
            <a:r>
              <a:rPr lang="en-US" b="0" baseline="-25000" dirty="0"/>
              <a:t>2</a:t>
            </a:r>
            <a:r>
              <a:rPr lang="en-US" b="0" dirty="0"/>
              <a:t>H</a:t>
            </a:r>
            <a:r>
              <a:rPr lang="en-US" b="0" baseline="-25000" dirty="0"/>
              <a:t>6</a:t>
            </a:r>
            <a:r>
              <a:rPr lang="en-US" b="0" dirty="0"/>
              <a:t> and CO</a:t>
            </a:r>
            <a:r>
              <a:rPr lang="en-US" b="0" baseline="-25000" dirty="0"/>
              <a:t>2</a:t>
            </a:r>
            <a:r>
              <a:rPr lang="en-US" b="0" dirty="0"/>
              <a:t> (primary reactions</a:t>
            </a:r>
            <a:r>
              <a:rPr lang="en-US" b="0" dirty="0" smtClean="0"/>
              <a:t>)</a:t>
            </a:r>
            <a:endParaRPr lang="en-US" b="0" dirty="0"/>
          </a:p>
        </p:txBody>
      </p:sp>
      <p:pic>
        <p:nvPicPr>
          <p:cNvPr id="17412" name="Picture 74"/>
          <p:cNvPicPr>
            <a:picLocks noChangeAspect="1" noChangeArrowheads="1"/>
          </p:cNvPicPr>
          <p:nvPr/>
        </p:nvPicPr>
        <p:blipFill>
          <a:blip r:embed="rId3" cstate="print"/>
          <a:srcRect l="11121" t="12915" r="16595"/>
          <a:stretch>
            <a:fillRect/>
          </a:stretch>
        </p:blipFill>
        <p:spPr bwMode="auto">
          <a:xfrm>
            <a:off x="93663" y="1219200"/>
            <a:ext cx="4859337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143000"/>
            <a:ext cx="3746500" cy="541216"/>
          </a:xfrm>
          <a:prstGeom prst="rect">
            <a:avLst/>
          </a:prstGeom>
          <a:noFill/>
          <a:ln w="19050" algn="ctr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Rectangle 18"/>
          <p:cNvSpPr txBox="1">
            <a:spLocks noChangeArrowheads="1"/>
          </p:cNvSpPr>
          <p:nvPr/>
        </p:nvSpPr>
        <p:spPr bwMode="auto">
          <a:xfrm>
            <a:off x="5029200" y="1981200"/>
            <a:ext cx="36306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FF3300"/>
              </a:buClr>
            </a:pPr>
            <a:r>
              <a:rPr lang="en-US" sz="1400" b="1" dirty="0">
                <a:solidFill>
                  <a:srgbClr val="263C8A"/>
                </a:solidFill>
                <a:latin typeface="Arial" charset="0"/>
              </a:rPr>
              <a:t>2 CH</a:t>
            </a:r>
            <a:r>
              <a:rPr lang="en-US" sz="1400" b="1" baseline="-25000" dirty="0">
                <a:solidFill>
                  <a:srgbClr val="263C8A"/>
                </a:solidFill>
                <a:latin typeface="Arial" charset="0"/>
              </a:rPr>
              <a:t>4</a:t>
            </a:r>
            <a:r>
              <a:rPr lang="en-US" sz="1400" b="1" dirty="0">
                <a:solidFill>
                  <a:srgbClr val="263C8A"/>
                </a:solidFill>
                <a:latin typeface="Arial" charset="0"/>
              </a:rPr>
              <a:t> + ½ O</a:t>
            </a:r>
            <a:r>
              <a:rPr lang="en-US" sz="1400" b="1" baseline="-25000" dirty="0">
                <a:solidFill>
                  <a:srgbClr val="263C8A"/>
                </a:solidFill>
                <a:latin typeface="Arial" charset="0"/>
              </a:rPr>
              <a:t>2</a:t>
            </a:r>
            <a:r>
              <a:rPr lang="en-US" sz="1400" b="1" dirty="0">
                <a:solidFill>
                  <a:srgbClr val="263C8A"/>
                </a:solidFill>
                <a:latin typeface="Arial" charset="0"/>
              </a:rPr>
              <a:t> </a:t>
            </a:r>
            <a:r>
              <a:rPr lang="en-US" sz="1400" b="1" dirty="0">
                <a:solidFill>
                  <a:srgbClr val="263C8A"/>
                </a:solidFill>
                <a:latin typeface="Arial" charset="0"/>
                <a:sym typeface="Wingdings" pitchFamily="2" charset="2"/>
              </a:rPr>
              <a:t> C</a:t>
            </a:r>
            <a:r>
              <a:rPr lang="en-US" sz="1400" b="1" baseline="-25000" dirty="0">
                <a:solidFill>
                  <a:srgbClr val="263C8A"/>
                </a:solidFill>
                <a:latin typeface="Arial" charset="0"/>
                <a:sym typeface="Wingdings" pitchFamily="2" charset="2"/>
              </a:rPr>
              <a:t>2</a:t>
            </a:r>
            <a:r>
              <a:rPr lang="en-US" sz="1400" b="1" dirty="0">
                <a:solidFill>
                  <a:srgbClr val="263C8A"/>
                </a:solidFill>
                <a:latin typeface="Arial" charset="0"/>
                <a:sym typeface="Wingdings" pitchFamily="2" charset="2"/>
              </a:rPr>
              <a:t>H</a:t>
            </a:r>
            <a:r>
              <a:rPr lang="en-US" sz="1400" b="1" baseline="-25000" dirty="0">
                <a:solidFill>
                  <a:srgbClr val="263C8A"/>
                </a:solidFill>
                <a:latin typeface="Arial" charset="0"/>
                <a:sym typeface="Wingdings" pitchFamily="2" charset="2"/>
              </a:rPr>
              <a:t>6</a:t>
            </a:r>
            <a:r>
              <a:rPr lang="en-US" sz="1400" b="1" dirty="0">
                <a:solidFill>
                  <a:srgbClr val="263C8A"/>
                </a:solidFill>
                <a:latin typeface="Arial" charset="0"/>
                <a:sym typeface="Wingdings" pitchFamily="2" charset="2"/>
              </a:rPr>
              <a:t> + </a:t>
            </a:r>
            <a:r>
              <a:rPr lang="en-US" sz="1400" b="1" dirty="0" smtClean="0">
                <a:solidFill>
                  <a:srgbClr val="263C8A"/>
                </a:solidFill>
                <a:latin typeface="Arial" charset="0"/>
                <a:sym typeface="Wingdings" pitchFamily="2" charset="2"/>
              </a:rPr>
              <a:t>H</a:t>
            </a:r>
            <a:r>
              <a:rPr lang="en-US" sz="1400" b="1" baseline="-25000" dirty="0" smtClean="0">
                <a:solidFill>
                  <a:srgbClr val="263C8A"/>
                </a:solidFill>
                <a:latin typeface="Arial" charset="0"/>
                <a:sym typeface="Wingdings" pitchFamily="2" charset="2"/>
              </a:rPr>
              <a:t>2</a:t>
            </a:r>
            <a:r>
              <a:rPr lang="en-US" sz="1400" b="1" dirty="0" smtClean="0">
                <a:solidFill>
                  <a:srgbClr val="263C8A"/>
                </a:solidFill>
                <a:latin typeface="Arial" charset="0"/>
                <a:sym typeface="Wingdings" pitchFamily="2" charset="2"/>
              </a:rPr>
              <a:t>O</a:t>
            </a:r>
          </a:p>
          <a:p>
            <a:pPr marL="457200" indent="-457200">
              <a:spcBef>
                <a:spcPct val="20000"/>
              </a:spcBef>
              <a:buClr>
                <a:srgbClr val="FF3300"/>
              </a:buClr>
            </a:pPr>
            <a:r>
              <a:rPr lang="en-US" sz="1400" b="1" dirty="0" smtClean="0">
                <a:solidFill>
                  <a:srgbClr val="263C8A"/>
                </a:solidFill>
                <a:latin typeface="Arial" charset="0"/>
                <a:sym typeface="Wingdings" pitchFamily="2" charset="2"/>
              </a:rPr>
              <a:t>n </a:t>
            </a:r>
            <a:r>
              <a:rPr lang="en-US" sz="1400" b="1" dirty="0">
                <a:solidFill>
                  <a:srgbClr val="263C8A"/>
                </a:solidFill>
                <a:latin typeface="Arial" charset="0"/>
                <a:sym typeface="Wingdings" pitchFamily="2" charset="2"/>
              </a:rPr>
              <a:t>= 1.0</a:t>
            </a:r>
          </a:p>
          <a:p>
            <a:pPr marL="457200" indent="-457200">
              <a:spcBef>
                <a:spcPct val="20000"/>
              </a:spcBef>
              <a:buClr>
                <a:srgbClr val="FF3300"/>
              </a:buClr>
            </a:pPr>
            <a:r>
              <a:rPr lang="en-US" sz="1400" b="1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m = 0.352</a:t>
            </a:r>
          </a:p>
        </p:txBody>
      </p:sp>
      <p:sp>
        <p:nvSpPr>
          <p:cNvPr id="8" name="Rectangle 18"/>
          <p:cNvSpPr txBox="1">
            <a:spLocks noChangeArrowheads="1"/>
          </p:cNvSpPr>
          <p:nvPr/>
        </p:nvSpPr>
        <p:spPr bwMode="auto">
          <a:xfrm>
            <a:off x="5029200" y="2971800"/>
            <a:ext cx="37226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FF3300"/>
              </a:buClr>
            </a:pPr>
            <a:r>
              <a:rPr lang="en-US" sz="1400" b="1" dirty="0">
                <a:solidFill>
                  <a:srgbClr val="263C8A"/>
                </a:solidFill>
                <a:latin typeface="Arial" charset="0"/>
              </a:rPr>
              <a:t>CH</a:t>
            </a:r>
            <a:r>
              <a:rPr lang="en-US" sz="1400" b="1" baseline="-25000" dirty="0">
                <a:solidFill>
                  <a:srgbClr val="263C8A"/>
                </a:solidFill>
                <a:latin typeface="Arial" charset="0"/>
              </a:rPr>
              <a:t>4</a:t>
            </a:r>
            <a:r>
              <a:rPr lang="en-US" sz="1400" b="1" dirty="0">
                <a:solidFill>
                  <a:srgbClr val="263C8A"/>
                </a:solidFill>
                <a:latin typeface="Arial" charset="0"/>
              </a:rPr>
              <a:t> + 2 O</a:t>
            </a:r>
            <a:r>
              <a:rPr lang="en-US" sz="1400" b="1" baseline="-25000" dirty="0">
                <a:solidFill>
                  <a:srgbClr val="263C8A"/>
                </a:solidFill>
                <a:latin typeface="Arial" charset="0"/>
              </a:rPr>
              <a:t>2</a:t>
            </a:r>
            <a:r>
              <a:rPr lang="en-US" sz="1400" b="1" dirty="0">
                <a:solidFill>
                  <a:srgbClr val="263C8A"/>
                </a:solidFill>
                <a:latin typeface="Arial" charset="0"/>
              </a:rPr>
              <a:t> </a:t>
            </a:r>
            <a:r>
              <a:rPr lang="en-US" sz="1400" b="1" dirty="0">
                <a:solidFill>
                  <a:srgbClr val="263C8A"/>
                </a:solidFill>
                <a:latin typeface="Arial" charset="0"/>
                <a:sym typeface="Wingdings" pitchFamily="2" charset="2"/>
              </a:rPr>
              <a:t> CO</a:t>
            </a:r>
            <a:r>
              <a:rPr lang="en-US" sz="1400" b="1" baseline="-25000" dirty="0">
                <a:solidFill>
                  <a:srgbClr val="263C8A"/>
                </a:solidFill>
                <a:latin typeface="Arial" charset="0"/>
                <a:sym typeface="Wingdings" pitchFamily="2" charset="2"/>
              </a:rPr>
              <a:t>2</a:t>
            </a:r>
            <a:r>
              <a:rPr lang="en-US" sz="1400" b="1" dirty="0">
                <a:solidFill>
                  <a:srgbClr val="263C8A"/>
                </a:solidFill>
                <a:latin typeface="Arial" charset="0"/>
                <a:sym typeface="Wingdings" pitchFamily="2" charset="2"/>
              </a:rPr>
              <a:t> + 2 H</a:t>
            </a:r>
            <a:r>
              <a:rPr lang="en-US" sz="1400" b="1" baseline="-25000" dirty="0">
                <a:solidFill>
                  <a:srgbClr val="263C8A"/>
                </a:solidFill>
                <a:latin typeface="Arial" charset="0"/>
                <a:sym typeface="Wingdings" pitchFamily="2" charset="2"/>
              </a:rPr>
              <a:t>2</a:t>
            </a:r>
            <a:r>
              <a:rPr lang="en-US" sz="1400" b="1" dirty="0">
                <a:solidFill>
                  <a:srgbClr val="263C8A"/>
                </a:solidFill>
                <a:latin typeface="Arial" charset="0"/>
                <a:sym typeface="Wingdings" pitchFamily="2" charset="2"/>
              </a:rPr>
              <a:t>O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b="1" dirty="0" smtClean="0">
                <a:solidFill>
                  <a:srgbClr val="263C8A"/>
                </a:solidFill>
                <a:latin typeface="Arial" charset="0"/>
                <a:sym typeface="Wingdings" pitchFamily="2" charset="2"/>
              </a:rPr>
              <a:t>n </a:t>
            </a:r>
            <a:r>
              <a:rPr lang="en-US" sz="1400" b="1" dirty="0">
                <a:solidFill>
                  <a:srgbClr val="263C8A"/>
                </a:solidFill>
                <a:latin typeface="Arial" charset="0"/>
                <a:sym typeface="Wingdings" pitchFamily="2" charset="2"/>
              </a:rPr>
              <a:t>= 0.587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m =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6000690"/>
            <a:ext cx="5112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Distributive O</a:t>
            </a:r>
            <a:r>
              <a:rPr lang="en-US" sz="2000" baseline="-25000" dirty="0" smtClean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feeding = membrane reactor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3810000" y="4857690"/>
            <a:ext cx="685800" cy="990600"/>
          </a:xfrm>
          <a:prstGeom prst="downArrow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79388" y="6553200"/>
            <a:ext cx="2879725" cy="187325"/>
          </a:xfrm>
        </p:spPr>
        <p:txBody>
          <a:bodyPr/>
          <a:lstStyle/>
          <a:p>
            <a:pPr>
              <a:defRPr/>
            </a:pPr>
            <a:fld id="{3A485B46-4C93-4421-BD8D-09FDDE540E43}" type="slidenum">
              <a:rPr lang="nl-NL" sz="100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nl-NL" sz="1000">
              <a:solidFill>
                <a:schemeClr val="tx1"/>
              </a:solidFill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024812" cy="895350"/>
          </a:xfrm>
        </p:spPr>
        <p:txBody>
          <a:bodyPr/>
          <a:lstStyle/>
          <a:p>
            <a:r>
              <a:rPr lang="en-US" dirty="0" smtClean="0"/>
              <a:t>Novel Process Design</a:t>
            </a:r>
          </a:p>
        </p:txBody>
      </p:sp>
      <p:sp>
        <p:nvSpPr>
          <p:cNvPr id="4997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868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b="0" dirty="0" smtClean="0"/>
          </a:p>
          <a:p>
            <a:pPr>
              <a:lnSpc>
                <a:spcPct val="90000"/>
              </a:lnSpc>
            </a:pPr>
            <a:r>
              <a:rPr lang="en-US" b="0" dirty="0" smtClean="0"/>
              <a:t>D</a:t>
            </a:r>
            <a:r>
              <a:rPr lang="nl-NL" b="0" dirty="0" smtClean="0"/>
              <a:t>esign a possible autothermal process in </a:t>
            </a:r>
            <a:r>
              <a:rPr lang="nl-NL" dirty="0" smtClean="0"/>
              <a:t>single multifunctional reactor</a:t>
            </a:r>
          </a:p>
          <a:p>
            <a:pPr>
              <a:lnSpc>
                <a:spcPct val="90000"/>
              </a:lnSpc>
            </a:pPr>
            <a:endParaRPr lang="nl-NL" b="0" dirty="0" smtClean="0"/>
          </a:p>
          <a:p>
            <a:pPr lvl="1">
              <a:lnSpc>
                <a:spcPct val="90000"/>
              </a:lnSpc>
            </a:pPr>
            <a:r>
              <a:rPr lang="en-US" b="0" dirty="0" smtClean="0"/>
              <a:t>Integration of exothermic OCM and endothermic steam reforming of methane (SRM) </a:t>
            </a:r>
            <a:r>
              <a:rPr lang="nl-NL" b="0" dirty="0" smtClean="0">
                <a:sym typeface="Wingdings" pitchFamily="2" charset="2"/>
              </a:rPr>
              <a:t></a:t>
            </a:r>
            <a:r>
              <a:rPr lang="en-US" b="0" dirty="0" smtClean="0"/>
              <a:t> </a:t>
            </a:r>
            <a:r>
              <a:rPr lang="nl-NL" b="0" dirty="0" smtClean="0">
                <a:sym typeface="Symbol"/>
              </a:rPr>
              <a:t>Htot = 0</a:t>
            </a:r>
          </a:p>
          <a:p>
            <a:pPr lvl="1">
              <a:lnSpc>
                <a:spcPct val="90000"/>
              </a:lnSpc>
            </a:pPr>
            <a:endParaRPr lang="nl-NL" b="0" dirty="0" smtClean="0">
              <a:sym typeface="Symbol"/>
            </a:endParaRPr>
          </a:p>
          <a:p>
            <a:pPr lvl="1">
              <a:lnSpc>
                <a:spcPct val="90000"/>
              </a:lnSpc>
            </a:pPr>
            <a:r>
              <a:rPr lang="en-US" b="0" dirty="0" smtClean="0"/>
              <a:t>Advantages: </a:t>
            </a:r>
          </a:p>
          <a:p>
            <a:pPr lvl="2">
              <a:lnSpc>
                <a:spcPct val="90000"/>
              </a:lnSpc>
            </a:pPr>
            <a:r>
              <a:rPr lang="en-US" b="0" dirty="0" smtClean="0"/>
              <a:t>Increase methane utilization/conversion</a:t>
            </a:r>
          </a:p>
          <a:p>
            <a:pPr lvl="2">
              <a:lnSpc>
                <a:spcPct val="90000"/>
              </a:lnSpc>
            </a:pPr>
            <a:r>
              <a:rPr lang="en-US" b="0" dirty="0" smtClean="0"/>
              <a:t>OCM/SRM </a:t>
            </a:r>
            <a:r>
              <a:rPr lang="nl-NL" b="0" dirty="0" smtClean="0">
                <a:sym typeface="Wingdings" pitchFamily="2" charset="2"/>
              </a:rPr>
              <a:t> Ethylene/synthesis gas production </a:t>
            </a:r>
          </a:p>
          <a:p>
            <a:pPr lvl="2">
              <a:lnSpc>
                <a:spcPct val="90000"/>
              </a:lnSpc>
            </a:pPr>
            <a:r>
              <a:rPr lang="nl-NL" b="0" dirty="0" smtClean="0">
                <a:sym typeface="Wingdings" pitchFamily="2" charset="2"/>
              </a:rPr>
              <a:t>Optimal heat integration</a:t>
            </a:r>
            <a:endParaRPr lang="en-US" b="0" dirty="0" smtClean="0"/>
          </a:p>
          <a:p>
            <a:pPr>
              <a:buNone/>
              <a:defRPr/>
            </a:pPr>
            <a:endParaRPr lang="en-US" b="0" dirty="0"/>
          </a:p>
        </p:txBody>
      </p:sp>
      <p:pic>
        <p:nvPicPr>
          <p:cNvPr id="19461" name="Picture 7" descr="Novel_Reforming-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3962400"/>
            <a:ext cx="697230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057400" y="3962400"/>
            <a:ext cx="1762125" cy="2351088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05200" y="6019800"/>
            <a:ext cx="8382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43400" y="6019800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Present investigation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04788" y="0"/>
            <a:ext cx="8024812" cy="895350"/>
          </a:xfrm>
        </p:spPr>
        <p:txBody>
          <a:bodyPr/>
          <a:lstStyle/>
          <a:p>
            <a:r>
              <a:rPr lang="en-US" dirty="0" smtClean="0"/>
              <a:t>Integration of OCM and SRM</a:t>
            </a:r>
            <a:endParaRPr lang="en-US" sz="1000" dirty="0" smtClean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28600" y="990600"/>
            <a:ext cx="55626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4988" lvl="1" indent="-2651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400" b="1" dirty="0"/>
              <a:t>CH</a:t>
            </a:r>
            <a:r>
              <a:rPr lang="en-US" sz="1400" b="1" baseline="-25000" dirty="0"/>
              <a:t>4</a:t>
            </a:r>
            <a:r>
              <a:rPr lang="en-US" sz="1400" b="1" dirty="0"/>
              <a:t> + ½ O</a:t>
            </a:r>
            <a:r>
              <a:rPr lang="en-US" sz="1400" b="1" baseline="-25000" dirty="0"/>
              <a:t>2</a:t>
            </a:r>
            <a:r>
              <a:rPr lang="en-US" sz="1400" b="1" dirty="0"/>
              <a:t> </a:t>
            </a:r>
            <a:r>
              <a:rPr lang="en-US" sz="1400" b="1" dirty="0">
                <a:cs typeface="Times New Roman" pitchFamily="18" charset="0"/>
              </a:rPr>
              <a:t>→ ½ C</a:t>
            </a:r>
            <a:r>
              <a:rPr lang="en-US" sz="1400" b="1" baseline="-25000" dirty="0">
                <a:cs typeface="Times New Roman" pitchFamily="18" charset="0"/>
              </a:rPr>
              <a:t>2</a:t>
            </a:r>
            <a:r>
              <a:rPr lang="en-US" sz="1400" b="1" dirty="0">
                <a:cs typeface="Times New Roman" pitchFamily="18" charset="0"/>
              </a:rPr>
              <a:t>H</a:t>
            </a:r>
            <a:r>
              <a:rPr lang="en-US" sz="1400" b="1" baseline="-25000" dirty="0">
                <a:cs typeface="Times New Roman" pitchFamily="18" charset="0"/>
              </a:rPr>
              <a:t>4</a:t>
            </a:r>
            <a:r>
              <a:rPr lang="en-US" sz="1400" b="1" dirty="0">
                <a:cs typeface="Times New Roman" pitchFamily="18" charset="0"/>
              </a:rPr>
              <a:t> + H</a:t>
            </a:r>
            <a:r>
              <a:rPr lang="en-US" sz="1400" b="1" baseline="-25000" dirty="0">
                <a:cs typeface="Times New Roman" pitchFamily="18" charset="0"/>
              </a:rPr>
              <a:t>2</a:t>
            </a:r>
            <a:r>
              <a:rPr lang="en-US" sz="1400" b="1" dirty="0">
                <a:cs typeface="Times New Roman" pitchFamily="18" charset="0"/>
              </a:rPr>
              <a:t>O	</a:t>
            </a:r>
            <a:r>
              <a:rPr lang="el-GR" sz="1400" b="1" dirty="0"/>
              <a:t>Δ</a:t>
            </a:r>
            <a:r>
              <a:rPr lang="en-US" sz="1400" b="1" dirty="0"/>
              <a:t>H</a:t>
            </a:r>
            <a:r>
              <a:rPr lang="en-US" sz="1400" b="1" baseline="-25000" dirty="0"/>
              <a:t>r</a:t>
            </a:r>
            <a:r>
              <a:rPr lang="en-US" sz="1400" b="1" dirty="0"/>
              <a:t> = -140 kJ/mol</a:t>
            </a:r>
            <a:endParaRPr lang="en-US" sz="1400" b="1" dirty="0">
              <a:cs typeface="Times New Roman" pitchFamily="18" charset="0"/>
            </a:endParaRPr>
          </a:p>
          <a:p>
            <a:pPr marL="534988" lvl="1" indent="-2651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400" b="1" dirty="0">
                <a:cs typeface="Times New Roman" pitchFamily="18" charset="0"/>
              </a:rPr>
              <a:t>CH</a:t>
            </a:r>
            <a:r>
              <a:rPr lang="en-US" sz="1400" b="1" baseline="-25000" dirty="0">
                <a:cs typeface="Times New Roman" pitchFamily="18" charset="0"/>
              </a:rPr>
              <a:t>4</a:t>
            </a:r>
            <a:r>
              <a:rPr lang="en-US" sz="1400" b="1" dirty="0">
                <a:cs typeface="Times New Roman" pitchFamily="18" charset="0"/>
              </a:rPr>
              <a:t> + 2 O</a:t>
            </a:r>
            <a:r>
              <a:rPr lang="en-US" sz="1400" b="1" baseline="-25000" dirty="0">
                <a:cs typeface="Times New Roman" pitchFamily="18" charset="0"/>
              </a:rPr>
              <a:t>2</a:t>
            </a:r>
            <a:r>
              <a:rPr lang="en-US" sz="1400" b="1" dirty="0">
                <a:cs typeface="Times New Roman" pitchFamily="18" charset="0"/>
              </a:rPr>
              <a:t> → CO</a:t>
            </a:r>
            <a:r>
              <a:rPr lang="en-US" sz="1400" b="1" baseline="-25000" dirty="0">
                <a:cs typeface="Times New Roman" pitchFamily="18" charset="0"/>
              </a:rPr>
              <a:t>2</a:t>
            </a:r>
            <a:r>
              <a:rPr lang="en-US" sz="1400" b="1" dirty="0">
                <a:cs typeface="Times New Roman" pitchFamily="18" charset="0"/>
              </a:rPr>
              <a:t> + 2 H</a:t>
            </a:r>
            <a:r>
              <a:rPr lang="en-US" sz="1400" b="1" baseline="-25000" dirty="0">
                <a:cs typeface="Times New Roman" pitchFamily="18" charset="0"/>
              </a:rPr>
              <a:t>2</a:t>
            </a:r>
            <a:r>
              <a:rPr lang="en-US" sz="1400" b="1" dirty="0">
                <a:cs typeface="Times New Roman" pitchFamily="18" charset="0"/>
              </a:rPr>
              <a:t>O  	</a:t>
            </a:r>
            <a:r>
              <a:rPr lang="el-GR" sz="1400" b="1" dirty="0"/>
              <a:t>Δ</a:t>
            </a:r>
            <a:r>
              <a:rPr lang="en-US" sz="1400" b="1" dirty="0"/>
              <a:t>H</a:t>
            </a:r>
            <a:r>
              <a:rPr lang="en-US" sz="1400" b="1" baseline="-25000" dirty="0"/>
              <a:t>r</a:t>
            </a:r>
            <a:r>
              <a:rPr lang="en-US" sz="1400" b="1" dirty="0"/>
              <a:t> = -801 kJ/mol</a:t>
            </a:r>
            <a:endParaRPr lang="en-US" sz="1400" b="1" dirty="0">
              <a:cs typeface="Times New Roman" pitchFamily="18" charset="0"/>
            </a:endParaRPr>
          </a:p>
          <a:p>
            <a:pPr marL="534988" lvl="1" indent="-2651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400" b="1" i="1" dirty="0">
                <a:solidFill>
                  <a:srgbClr val="FF0000"/>
                </a:solidFill>
                <a:cs typeface="Times New Roman" pitchFamily="18" charset="0"/>
              </a:rPr>
              <a:t>Combustion of ethane/ethylene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276600" y="5638800"/>
            <a:ext cx="556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4988" lvl="1" indent="-2651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400" b="1" dirty="0"/>
              <a:t>CH</a:t>
            </a:r>
            <a:r>
              <a:rPr lang="en-US" sz="1400" b="1" baseline="-25000" dirty="0"/>
              <a:t>4</a:t>
            </a:r>
            <a:r>
              <a:rPr lang="en-US" sz="1400" b="1" dirty="0"/>
              <a:t> + H</a:t>
            </a:r>
            <a:r>
              <a:rPr lang="en-US" sz="1400" b="1" baseline="-25000" dirty="0"/>
              <a:t>2</a:t>
            </a:r>
            <a:r>
              <a:rPr lang="en-US" sz="1400" b="1" dirty="0"/>
              <a:t>O </a:t>
            </a:r>
            <a:r>
              <a:rPr lang="en-US" sz="1400" b="1" dirty="0">
                <a:sym typeface="Wingdings" pitchFamily="2" charset="2"/>
              </a:rPr>
              <a:t></a:t>
            </a:r>
            <a:r>
              <a:rPr lang="en-US" sz="1400" b="1" dirty="0"/>
              <a:t> 3 H</a:t>
            </a:r>
            <a:r>
              <a:rPr lang="en-US" sz="1400" b="1" baseline="-25000" dirty="0"/>
              <a:t>2</a:t>
            </a:r>
            <a:r>
              <a:rPr lang="en-US" sz="1400" b="1" dirty="0"/>
              <a:t> + CO	                  </a:t>
            </a:r>
            <a:r>
              <a:rPr lang="el-GR" sz="1400" b="1" dirty="0"/>
              <a:t>Δ</a:t>
            </a:r>
            <a:r>
              <a:rPr lang="en-US" sz="1400" b="1" dirty="0"/>
              <a:t>H</a:t>
            </a:r>
            <a:r>
              <a:rPr lang="en-US" sz="1400" b="1" baseline="-25000" dirty="0"/>
              <a:t>r</a:t>
            </a:r>
            <a:r>
              <a:rPr lang="en-US" sz="1400" b="1" dirty="0"/>
              <a:t> = 226 kJ/mol</a:t>
            </a:r>
          </a:p>
          <a:p>
            <a:pPr marL="534988" lvl="1" indent="-2651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400" b="1" i="1" dirty="0">
                <a:solidFill>
                  <a:srgbClr val="FF0000"/>
                </a:solidFill>
              </a:rPr>
              <a:t>Reforming of ethane/ethylene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28800"/>
            <a:ext cx="56388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024813" cy="895350"/>
          </a:xfrm>
        </p:spPr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96975"/>
            <a:ext cx="7993063" cy="3222625"/>
          </a:xfrm>
        </p:spPr>
        <p:txBody>
          <a:bodyPr/>
          <a:lstStyle/>
          <a:p>
            <a:pPr>
              <a:defRPr/>
            </a:pPr>
            <a:r>
              <a:rPr lang="en-US" b="0" dirty="0" smtClean="0"/>
              <a:t>Introduction</a:t>
            </a:r>
          </a:p>
          <a:p>
            <a:pPr>
              <a:defRPr/>
            </a:pPr>
            <a:endParaRPr lang="en-US" b="0" dirty="0" smtClean="0"/>
          </a:p>
          <a:p>
            <a:pPr>
              <a:defRPr/>
            </a:pPr>
            <a:r>
              <a:rPr lang="en-US" b="0" dirty="0" smtClean="0">
                <a:solidFill>
                  <a:srgbClr val="FF0000"/>
                </a:solidFill>
              </a:rPr>
              <a:t>Design of catalytic membrane reactor</a:t>
            </a:r>
          </a:p>
          <a:p>
            <a:pPr lvl="1">
              <a:defRPr/>
            </a:pPr>
            <a:r>
              <a:rPr lang="en-US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Packed bed membrane reactor</a:t>
            </a:r>
          </a:p>
          <a:p>
            <a:pPr lvl="1">
              <a:defRPr/>
            </a:pPr>
            <a:r>
              <a:rPr lang="en-US" b="0" dirty="0" smtClean="0"/>
              <a:t>Hollow fiber catalytic membrane reactor</a:t>
            </a:r>
          </a:p>
          <a:p>
            <a:pPr lvl="1">
              <a:defRPr/>
            </a:pPr>
            <a:endParaRPr lang="en-US" b="0" dirty="0" smtClean="0"/>
          </a:p>
          <a:p>
            <a:pPr>
              <a:defRPr/>
            </a:pPr>
            <a:r>
              <a:rPr lang="en-US" b="0" dirty="0" smtClean="0"/>
              <a:t>Results</a:t>
            </a:r>
          </a:p>
          <a:p>
            <a:pPr>
              <a:defRPr/>
            </a:pPr>
            <a:endParaRPr lang="en-US" b="0" dirty="0" smtClean="0"/>
          </a:p>
          <a:p>
            <a:pPr>
              <a:defRPr/>
            </a:pPr>
            <a:r>
              <a:rPr lang="en-US" b="0" dirty="0" smtClean="0"/>
              <a:t>Conclusions</a:t>
            </a:r>
          </a:p>
          <a:p>
            <a:pPr>
              <a:defRPr/>
            </a:pP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895350"/>
          </a:xfrm>
        </p:spPr>
        <p:txBody>
          <a:bodyPr/>
          <a:lstStyle/>
          <a:p>
            <a:r>
              <a:rPr lang="en-US" sz="2400" dirty="0" smtClean="0"/>
              <a:t>Possible packed bed membrane reactor configurations for only OCM</a:t>
            </a:r>
          </a:p>
        </p:txBody>
      </p:sp>
      <p:grpSp>
        <p:nvGrpSpPr>
          <p:cNvPr id="2" name="Group 268"/>
          <p:cNvGrpSpPr>
            <a:grpSpLocks/>
          </p:cNvGrpSpPr>
          <p:nvPr/>
        </p:nvGrpSpPr>
        <p:grpSpPr bwMode="auto">
          <a:xfrm>
            <a:off x="228600" y="1828800"/>
            <a:ext cx="4953000" cy="1284288"/>
            <a:chOff x="228600" y="1828800"/>
            <a:chExt cx="4953000" cy="1283732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066800" y="2742804"/>
              <a:ext cx="685800" cy="1587"/>
            </a:xfrm>
            <a:prstGeom prst="straightConnector1">
              <a:avLst/>
            </a:prstGeom>
            <a:ln w="2222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31" name="TextBox 8"/>
            <p:cNvSpPr txBox="1">
              <a:spLocks noChangeArrowheads="1"/>
            </p:cNvSpPr>
            <p:nvPr/>
          </p:nvSpPr>
          <p:spPr bwMode="auto">
            <a:xfrm>
              <a:off x="228600" y="2743200"/>
              <a:ext cx="11304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4</a:t>
              </a:r>
              <a:r>
                <a:rPr lang="en-US" dirty="0"/>
                <a:t> + O</a:t>
              </a:r>
              <a:r>
                <a:rPr lang="en-US" baseline="-25000" dirty="0"/>
                <a:t>2</a:t>
              </a:r>
            </a:p>
          </p:txBody>
        </p:sp>
        <p:grpSp>
          <p:nvGrpSpPr>
            <p:cNvPr id="4" name="Group 58"/>
            <p:cNvGrpSpPr>
              <a:grpSpLocks/>
            </p:cNvGrpSpPr>
            <p:nvPr/>
          </p:nvGrpSpPr>
          <p:grpSpPr bwMode="auto">
            <a:xfrm>
              <a:off x="1828800" y="1828800"/>
              <a:ext cx="3352800" cy="1219200"/>
              <a:chOff x="1828800" y="1600200"/>
              <a:chExt cx="3352800" cy="1219200"/>
            </a:xfrm>
          </p:grpSpPr>
          <p:grpSp>
            <p:nvGrpSpPr>
              <p:cNvPr id="6" name="Group 5"/>
              <p:cNvGrpSpPr>
                <a:grpSpLocks/>
              </p:cNvGrpSpPr>
              <p:nvPr/>
            </p:nvGrpSpPr>
            <p:grpSpPr bwMode="auto">
              <a:xfrm>
                <a:off x="1828800" y="1600200"/>
                <a:ext cx="3352800" cy="1219200"/>
                <a:chOff x="762000" y="2133600"/>
                <a:chExt cx="3352800" cy="1219200"/>
              </a:xfrm>
            </p:grpSpPr>
            <p:sp>
              <p:nvSpPr>
                <p:cNvPr id="3" name="Rectangle 2"/>
                <p:cNvSpPr/>
                <p:nvPr/>
              </p:nvSpPr>
              <p:spPr>
                <a:xfrm>
                  <a:off x="762000" y="2133600"/>
                  <a:ext cx="3352800" cy="1218672"/>
                </a:xfrm>
                <a:prstGeom prst="rect">
                  <a:avLst/>
                </a:prstGeom>
                <a:solidFill>
                  <a:schemeClr val="tx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cxnSp>
              <p:nvCxnSpPr>
                <p:cNvPr id="5" name="Straight Connector 4"/>
                <p:cNvCxnSpPr>
                  <a:stCxn id="3" idx="1"/>
                  <a:endCxn id="3" idx="3"/>
                </p:cNvCxnSpPr>
                <p:nvPr/>
              </p:nvCxnSpPr>
              <p:spPr>
                <a:xfrm rot="10800000" flipH="1">
                  <a:off x="762000" y="2742936"/>
                  <a:ext cx="3352800" cy="0"/>
                </a:xfrm>
                <a:prstGeom prst="line">
                  <a:avLst/>
                </a:prstGeom>
                <a:ln w="222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Oval 9"/>
              <p:cNvSpPr/>
              <p:nvPr/>
            </p:nvSpPr>
            <p:spPr>
              <a:xfrm>
                <a:off x="1905000" y="2285703"/>
                <a:ext cx="152400" cy="152334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057400" y="2438037"/>
                <a:ext cx="152400" cy="152334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133600" y="2285703"/>
                <a:ext cx="152400" cy="152334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286000" y="2438037"/>
                <a:ext cx="152400" cy="152334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286000" y="2209536"/>
                <a:ext cx="152400" cy="152334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438400" y="2361870"/>
                <a:ext cx="152400" cy="152334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514600" y="2209536"/>
                <a:ext cx="152400" cy="152334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667000" y="2361870"/>
                <a:ext cx="152400" cy="152334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209800" y="2438037"/>
                <a:ext cx="152400" cy="152334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362200" y="2590371"/>
                <a:ext cx="152400" cy="152334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438400" y="2438037"/>
                <a:ext cx="152400" cy="152334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590800" y="2590371"/>
                <a:ext cx="152400" cy="152334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828800" y="2438037"/>
                <a:ext cx="152400" cy="152334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981200" y="2590371"/>
                <a:ext cx="152400" cy="152334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057400" y="2438037"/>
                <a:ext cx="152400" cy="152334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209800" y="2590371"/>
                <a:ext cx="152400" cy="152334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667000" y="2438037"/>
                <a:ext cx="152400" cy="152334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819400" y="2590371"/>
                <a:ext cx="152400" cy="152334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895600" y="2438037"/>
                <a:ext cx="152400" cy="152334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048000" y="2590371"/>
                <a:ext cx="152400" cy="152334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971800" y="2285703"/>
                <a:ext cx="152400" cy="152334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124200" y="2438037"/>
                <a:ext cx="152400" cy="152334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200400" y="2285703"/>
                <a:ext cx="152400" cy="152334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352800" y="2438037"/>
                <a:ext cx="152400" cy="152334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352800" y="2438037"/>
                <a:ext cx="152400" cy="152334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505200" y="2590371"/>
                <a:ext cx="152400" cy="152334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581400" y="2438037"/>
                <a:ext cx="152400" cy="152334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733800" y="2590371"/>
                <a:ext cx="152400" cy="152334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505200" y="2285703"/>
                <a:ext cx="152400" cy="152334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657600" y="2438037"/>
                <a:ext cx="152400" cy="152334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733800" y="2285703"/>
                <a:ext cx="152400" cy="152334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886200" y="2438037"/>
                <a:ext cx="152400" cy="152334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810000" y="2438037"/>
                <a:ext cx="152400" cy="152334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962400" y="2590371"/>
                <a:ext cx="152400" cy="152334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038600" y="2438037"/>
                <a:ext cx="152400" cy="152334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191000" y="2590371"/>
                <a:ext cx="152400" cy="152334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4038600" y="2285703"/>
                <a:ext cx="152400" cy="152334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4191000" y="2438037"/>
                <a:ext cx="152400" cy="152334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267200" y="2285703"/>
                <a:ext cx="152400" cy="152334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419600" y="2438037"/>
                <a:ext cx="152400" cy="152334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343400" y="2438037"/>
                <a:ext cx="152400" cy="152334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495800" y="2590371"/>
                <a:ext cx="152400" cy="152334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572000" y="2438037"/>
                <a:ext cx="152400" cy="152334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724400" y="2590371"/>
                <a:ext cx="152400" cy="152334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4572000" y="2285703"/>
                <a:ext cx="152400" cy="152334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724400" y="2438037"/>
                <a:ext cx="152400" cy="152334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4800600" y="2285703"/>
                <a:ext cx="152400" cy="152334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953000" y="2438037"/>
                <a:ext cx="152400" cy="152334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58" name="Curved Up Arrow 57"/>
            <p:cNvSpPr/>
            <p:nvPr/>
          </p:nvSpPr>
          <p:spPr>
            <a:xfrm>
              <a:off x="2590800" y="1904967"/>
              <a:ext cx="1828800" cy="457002"/>
            </a:xfrm>
            <a:prstGeom prst="curvedUpArrow">
              <a:avLst>
                <a:gd name="adj1" fmla="val 15248"/>
                <a:gd name="adj2" fmla="val 50000"/>
                <a:gd name="adj3" fmla="val 6218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934" name="TextBox 59"/>
            <p:cNvSpPr txBox="1">
              <a:spLocks noChangeArrowheads="1"/>
            </p:cNvSpPr>
            <p:nvPr/>
          </p:nvSpPr>
          <p:spPr bwMode="auto">
            <a:xfrm>
              <a:off x="2971800" y="1905000"/>
              <a:ext cx="91563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cooling</a:t>
              </a:r>
            </a:p>
          </p:txBody>
        </p:sp>
      </p:grpSp>
      <p:grpSp>
        <p:nvGrpSpPr>
          <p:cNvPr id="7" name="Group 267"/>
          <p:cNvGrpSpPr>
            <a:grpSpLocks/>
          </p:cNvGrpSpPr>
          <p:nvPr/>
        </p:nvGrpSpPr>
        <p:grpSpPr bwMode="auto">
          <a:xfrm>
            <a:off x="228600" y="925512"/>
            <a:ext cx="4953000" cy="750888"/>
            <a:chOff x="228600" y="914400"/>
            <a:chExt cx="4953000" cy="750332"/>
          </a:xfrm>
        </p:grpSpPr>
        <p:cxnSp>
          <p:nvCxnSpPr>
            <p:cNvPr id="61" name="Straight Arrow Connector 60"/>
            <p:cNvCxnSpPr/>
            <p:nvPr/>
          </p:nvCxnSpPr>
          <p:spPr>
            <a:xfrm>
              <a:off x="1066800" y="1295118"/>
              <a:ext cx="685800" cy="1587"/>
            </a:xfrm>
            <a:prstGeom prst="straightConnector1">
              <a:avLst/>
            </a:prstGeom>
            <a:ln w="2222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79" name="TextBox 61"/>
            <p:cNvSpPr txBox="1">
              <a:spLocks noChangeArrowheads="1"/>
            </p:cNvSpPr>
            <p:nvPr/>
          </p:nvSpPr>
          <p:spPr bwMode="auto">
            <a:xfrm>
              <a:off x="228600" y="1295400"/>
              <a:ext cx="11304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4</a:t>
              </a:r>
              <a:r>
                <a:rPr lang="en-US" dirty="0"/>
                <a:t> + O</a:t>
              </a:r>
              <a:r>
                <a:rPr lang="en-US" baseline="-25000" dirty="0"/>
                <a:t>2</a:t>
              </a:r>
            </a:p>
          </p:txBody>
        </p:sp>
        <p:grpSp>
          <p:nvGrpSpPr>
            <p:cNvPr id="9" name="Group 116"/>
            <p:cNvGrpSpPr>
              <a:grpSpLocks/>
            </p:cNvGrpSpPr>
            <p:nvPr/>
          </p:nvGrpSpPr>
          <p:grpSpPr bwMode="auto">
            <a:xfrm>
              <a:off x="1828800" y="914400"/>
              <a:ext cx="3352800" cy="685800"/>
              <a:chOff x="1905000" y="1828800"/>
              <a:chExt cx="3352800" cy="685800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1905000" y="1828800"/>
                <a:ext cx="3352800" cy="685292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981200" y="1981087"/>
                <a:ext cx="152400" cy="152287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133600" y="2133374"/>
                <a:ext cx="152400" cy="152287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209800" y="1981087"/>
                <a:ext cx="152400" cy="152287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2362200" y="2133374"/>
                <a:ext cx="152400" cy="152287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362200" y="1904944"/>
                <a:ext cx="152400" cy="152287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2514600" y="2057231"/>
                <a:ext cx="152400" cy="152287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2590800" y="1904944"/>
                <a:ext cx="152400" cy="152287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2743200" y="2057231"/>
                <a:ext cx="152400" cy="152287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2286000" y="2133374"/>
                <a:ext cx="152400" cy="152287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2438400" y="2285662"/>
                <a:ext cx="152400" cy="152287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2514600" y="2133374"/>
                <a:ext cx="152400" cy="152287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667000" y="2285662"/>
                <a:ext cx="152400" cy="152287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905000" y="2133374"/>
                <a:ext cx="152400" cy="152287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2057400" y="2285662"/>
                <a:ext cx="152400" cy="152287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2133600" y="2133374"/>
                <a:ext cx="152400" cy="152287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286000" y="2285662"/>
                <a:ext cx="152400" cy="152287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2743200" y="2133374"/>
                <a:ext cx="152400" cy="152287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895600" y="2285662"/>
                <a:ext cx="152400" cy="152287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2971800" y="2133374"/>
                <a:ext cx="152400" cy="152287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124200" y="2285662"/>
                <a:ext cx="152400" cy="152287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048000" y="1981087"/>
                <a:ext cx="152400" cy="152287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3200400" y="2133374"/>
                <a:ext cx="152400" cy="152287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3276600" y="1981087"/>
                <a:ext cx="152400" cy="152287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3429000" y="2133374"/>
                <a:ext cx="152400" cy="152287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3429000" y="2133374"/>
                <a:ext cx="152400" cy="152287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3581400" y="2285662"/>
                <a:ext cx="152400" cy="152287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3657600" y="2133374"/>
                <a:ext cx="152400" cy="152287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3810000" y="2285662"/>
                <a:ext cx="152400" cy="152287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3581400" y="1981087"/>
                <a:ext cx="152400" cy="152287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3733800" y="2133374"/>
                <a:ext cx="152400" cy="152287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3810000" y="1981087"/>
                <a:ext cx="152400" cy="152287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3962400" y="2133374"/>
                <a:ext cx="152400" cy="152287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3886200" y="2133374"/>
                <a:ext cx="152400" cy="152287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4038600" y="2285662"/>
                <a:ext cx="152400" cy="152287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4114800" y="2133374"/>
                <a:ext cx="152400" cy="152287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4267200" y="2285662"/>
                <a:ext cx="152400" cy="152287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4114800" y="1981087"/>
                <a:ext cx="152400" cy="152287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4267200" y="2133374"/>
                <a:ext cx="152400" cy="152287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4343400" y="1981087"/>
                <a:ext cx="152400" cy="152287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4495800" y="2133374"/>
                <a:ext cx="152400" cy="152287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4419600" y="2133374"/>
                <a:ext cx="152400" cy="152287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4572000" y="2285662"/>
                <a:ext cx="152400" cy="152287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4648200" y="2133374"/>
                <a:ext cx="152400" cy="152287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4800600" y="2285662"/>
                <a:ext cx="152400" cy="152287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4648200" y="1981087"/>
                <a:ext cx="152400" cy="152287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4800600" y="2133374"/>
                <a:ext cx="152400" cy="152287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4876800" y="1981087"/>
                <a:ext cx="152400" cy="152287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029200" y="2133374"/>
                <a:ext cx="152400" cy="152287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</p:grpSp>
      <p:grpSp>
        <p:nvGrpSpPr>
          <p:cNvPr id="30912" name="Group 269"/>
          <p:cNvGrpSpPr>
            <a:grpSpLocks/>
          </p:cNvGrpSpPr>
          <p:nvPr/>
        </p:nvGrpSpPr>
        <p:grpSpPr bwMode="auto">
          <a:xfrm>
            <a:off x="457200" y="3352800"/>
            <a:ext cx="4724400" cy="1360488"/>
            <a:chOff x="533400" y="3657600"/>
            <a:chExt cx="4724400" cy="1359932"/>
          </a:xfrm>
        </p:grpSpPr>
        <p:cxnSp>
          <p:nvCxnSpPr>
            <p:cNvPr id="118" name="Straight Arrow Connector 117"/>
            <p:cNvCxnSpPr/>
            <p:nvPr/>
          </p:nvCxnSpPr>
          <p:spPr>
            <a:xfrm>
              <a:off x="1143000" y="4571626"/>
              <a:ext cx="685800" cy="1587"/>
            </a:xfrm>
            <a:prstGeom prst="straightConnector1">
              <a:avLst/>
            </a:prstGeom>
            <a:ln w="2222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08" name="TextBox 118"/>
            <p:cNvSpPr txBox="1">
              <a:spLocks noChangeArrowheads="1"/>
            </p:cNvSpPr>
            <p:nvPr/>
          </p:nvSpPr>
          <p:spPr bwMode="auto">
            <a:xfrm>
              <a:off x="533400" y="4648200"/>
              <a:ext cx="6671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4</a:t>
              </a:r>
              <a:r>
                <a:rPr lang="en-US" dirty="0"/>
                <a:t> </a:t>
              </a:r>
              <a:endParaRPr lang="en-US" baseline="-25000" dirty="0"/>
            </a:p>
          </p:txBody>
        </p:sp>
        <p:grpSp>
          <p:nvGrpSpPr>
            <p:cNvPr id="30913" name="Group 119"/>
            <p:cNvGrpSpPr>
              <a:grpSpLocks/>
            </p:cNvGrpSpPr>
            <p:nvPr/>
          </p:nvGrpSpPr>
          <p:grpSpPr bwMode="auto">
            <a:xfrm>
              <a:off x="1905000" y="3657600"/>
              <a:ext cx="3352800" cy="1219200"/>
              <a:chOff x="1828800" y="1600200"/>
              <a:chExt cx="3352800" cy="1219200"/>
            </a:xfrm>
          </p:grpSpPr>
          <p:grpSp>
            <p:nvGrpSpPr>
              <p:cNvPr id="30914" name="Group 5"/>
              <p:cNvGrpSpPr>
                <a:grpSpLocks/>
              </p:cNvGrpSpPr>
              <p:nvPr/>
            </p:nvGrpSpPr>
            <p:grpSpPr bwMode="auto">
              <a:xfrm>
                <a:off x="1828800" y="1600200"/>
                <a:ext cx="3352800" cy="1219200"/>
                <a:chOff x="762000" y="2133600"/>
                <a:chExt cx="3352800" cy="1219200"/>
              </a:xfrm>
            </p:grpSpPr>
            <p:sp>
              <p:nvSpPr>
                <p:cNvPr id="170" name="Rectangle 169"/>
                <p:cNvSpPr/>
                <p:nvPr/>
              </p:nvSpPr>
              <p:spPr>
                <a:xfrm>
                  <a:off x="762000" y="2133600"/>
                  <a:ext cx="3352800" cy="1218702"/>
                </a:xfrm>
                <a:prstGeom prst="rect">
                  <a:avLst/>
                </a:prstGeom>
                <a:solidFill>
                  <a:schemeClr val="tx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cxnSp>
              <p:nvCxnSpPr>
                <p:cNvPr id="171" name="Straight Connector 4"/>
                <p:cNvCxnSpPr>
                  <a:stCxn id="170" idx="1"/>
                  <a:endCxn id="170" idx="3"/>
                </p:cNvCxnSpPr>
                <p:nvPr/>
              </p:nvCxnSpPr>
              <p:spPr>
                <a:xfrm rot="10800000" flipH="1">
                  <a:off x="762000" y="2742951"/>
                  <a:ext cx="3352800" cy="0"/>
                </a:xfrm>
                <a:prstGeom prst="line">
                  <a:avLst/>
                </a:prstGeom>
                <a:ln w="222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2" name="Oval 121"/>
              <p:cNvSpPr/>
              <p:nvPr/>
            </p:nvSpPr>
            <p:spPr>
              <a:xfrm>
                <a:off x="1905000" y="2285720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2057400" y="2438058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2133600" y="2285720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2286000" y="2438058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2286000" y="2209551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2438400" y="2361889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2514600" y="2209551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2667000" y="2361889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2209800" y="2438058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2362200" y="2590396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2438400" y="2438058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2590800" y="2590396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1828800" y="2438058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1981200" y="2590396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2057400" y="2438058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2209800" y="2590396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2667000" y="2438058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2819400" y="2590396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2895600" y="2438058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3048000" y="2590396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2971800" y="2285720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3124200" y="2438058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3200400" y="2285720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3352800" y="2438058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3352800" y="2438058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3505200" y="2590396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3581400" y="2438058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3733800" y="2590396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3505200" y="2285720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3657600" y="2438058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3733800" y="2285720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3886200" y="2438058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3810000" y="2438058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3962400" y="2590396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4038600" y="2438058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4191000" y="2590396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4038600" y="2285720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4191000" y="2438058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4267200" y="2285720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4419600" y="2438058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4343400" y="2438058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4495800" y="2590396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4572000" y="2438058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4724400" y="2590396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4572000" y="2285720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4724400" y="2438058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4800600" y="2285720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4953000" y="2438058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cxnSp>
          <p:nvCxnSpPr>
            <p:cNvPr id="174" name="Straight Arrow Connector 173"/>
            <p:cNvCxnSpPr/>
            <p:nvPr/>
          </p:nvCxnSpPr>
          <p:spPr>
            <a:xfrm>
              <a:off x="1143000" y="4038444"/>
              <a:ext cx="685800" cy="1587"/>
            </a:xfrm>
            <a:prstGeom prst="straightConnector1">
              <a:avLst/>
            </a:prstGeom>
            <a:ln w="2222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11" name="TextBox 174"/>
            <p:cNvSpPr txBox="1">
              <a:spLocks noChangeArrowheads="1"/>
            </p:cNvSpPr>
            <p:nvPr/>
          </p:nvSpPr>
          <p:spPr bwMode="auto">
            <a:xfrm>
              <a:off x="609600" y="3733800"/>
              <a:ext cx="4491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O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77" name="Straight Arrow Connector 176"/>
            <p:cNvCxnSpPr/>
            <p:nvPr/>
          </p:nvCxnSpPr>
          <p:spPr>
            <a:xfrm rot="5400000">
              <a:off x="2020172" y="4151904"/>
              <a:ext cx="38084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 rot="5400000">
              <a:off x="2248772" y="4151904"/>
              <a:ext cx="38084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/>
            <p:cNvCxnSpPr/>
            <p:nvPr/>
          </p:nvCxnSpPr>
          <p:spPr>
            <a:xfrm rot="5400000">
              <a:off x="2475785" y="4151904"/>
              <a:ext cx="380844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/>
            <p:nvPr/>
          </p:nvCxnSpPr>
          <p:spPr>
            <a:xfrm rot="5400000">
              <a:off x="1791572" y="4151904"/>
              <a:ext cx="38084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/>
            <p:nvPr/>
          </p:nvCxnSpPr>
          <p:spPr>
            <a:xfrm rot="5400000">
              <a:off x="2934572" y="4151904"/>
              <a:ext cx="38084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/>
            <p:cNvCxnSpPr/>
            <p:nvPr/>
          </p:nvCxnSpPr>
          <p:spPr>
            <a:xfrm rot="5400000">
              <a:off x="3163172" y="4151904"/>
              <a:ext cx="38084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/>
            <p:nvPr/>
          </p:nvCxnSpPr>
          <p:spPr>
            <a:xfrm rot="5400000">
              <a:off x="3390185" y="4151904"/>
              <a:ext cx="380844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/>
            <p:nvPr/>
          </p:nvCxnSpPr>
          <p:spPr>
            <a:xfrm rot="5400000">
              <a:off x="2705972" y="4151904"/>
              <a:ext cx="38084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/>
            <p:nvPr/>
          </p:nvCxnSpPr>
          <p:spPr>
            <a:xfrm rot="5400000">
              <a:off x="3848972" y="4151904"/>
              <a:ext cx="38084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/>
            <p:nvPr/>
          </p:nvCxnSpPr>
          <p:spPr>
            <a:xfrm rot="5400000">
              <a:off x="4077572" y="4151904"/>
              <a:ext cx="38084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/>
            <p:nvPr/>
          </p:nvCxnSpPr>
          <p:spPr>
            <a:xfrm rot="5400000">
              <a:off x="4304585" y="4151904"/>
              <a:ext cx="380844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/>
            <p:nvPr/>
          </p:nvCxnSpPr>
          <p:spPr>
            <a:xfrm rot="5400000">
              <a:off x="3620372" y="4151904"/>
              <a:ext cx="38084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rot="5400000">
              <a:off x="4763372" y="4151904"/>
              <a:ext cx="38084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/>
            <p:nvPr/>
          </p:nvCxnSpPr>
          <p:spPr>
            <a:xfrm rot="5400000">
              <a:off x="4991972" y="4151904"/>
              <a:ext cx="38084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/>
            <p:cNvCxnSpPr/>
            <p:nvPr/>
          </p:nvCxnSpPr>
          <p:spPr>
            <a:xfrm rot="5400000">
              <a:off x="4534772" y="4151904"/>
              <a:ext cx="38084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26" name="TextBox 193"/>
          <p:cNvSpPr txBox="1">
            <a:spLocks noChangeArrowheads="1"/>
          </p:cNvSpPr>
          <p:nvPr/>
        </p:nvSpPr>
        <p:spPr bwMode="auto">
          <a:xfrm>
            <a:off x="5257800" y="838200"/>
            <a:ext cx="3733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Pre mixed adiabatic: very low </a:t>
            </a:r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 yield </a:t>
            </a:r>
            <a:r>
              <a:rPr lang="en-US" dirty="0"/>
              <a:t>for the high temperature and O</a:t>
            </a:r>
            <a:r>
              <a:rPr lang="en-US" baseline="-25000" dirty="0"/>
              <a:t>2</a:t>
            </a:r>
            <a:r>
              <a:rPr lang="en-US" dirty="0"/>
              <a:t> concentration</a:t>
            </a:r>
          </a:p>
        </p:txBody>
      </p:sp>
      <p:sp>
        <p:nvSpPr>
          <p:cNvPr id="195" name="TextBox 194"/>
          <p:cNvSpPr txBox="1">
            <a:spLocks noChangeArrowheads="1"/>
          </p:cNvSpPr>
          <p:nvPr/>
        </p:nvSpPr>
        <p:spPr bwMode="auto">
          <a:xfrm>
            <a:off x="5257800" y="2209800"/>
            <a:ext cx="373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Pre mixed </a:t>
            </a:r>
            <a:r>
              <a:rPr lang="en-US" dirty="0" smtClean="0"/>
              <a:t>: </a:t>
            </a:r>
            <a:r>
              <a:rPr lang="en-US" dirty="0"/>
              <a:t>low </a:t>
            </a:r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 yield at </a:t>
            </a:r>
            <a:r>
              <a:rPr lang="en-US" dirty="0"/>
              <a:t>high O</a:t>
            </a:r>
            <a:r>
              <a:rPr lang="en-US" baseline="-25000" dirty="0"/>
              <a:t>2</a:t>
            </a:r>
            <a:r>
              <a:rPr lang="en-US" dirty="0"/>
              <a:t> concentration</a:t>
            </a:r>
          </a:p>
        </p:txBody>
      </p:sp>
      <p:sp>
        <p:nvSpPr>
          <p:cNvPr id="196" name="TextBox 195"/>
          <p:cNvSpPr txBox="1">
            <a:spLocks noChangeArrowheads="1"/>
          </p:cNvSpPr>
          <p:nvPr/>
        </p:nvSpPr>
        <p:spPr bwMode="auto">
          <a:xfrm>
            <a:off x="5334000" y="3505200"/>
            <a:ext cx="39164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Distributive feeding: low </a:t>
            </a:r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 yield </a:t>
            </a:r>
            <a:r>
              <a:rPr lang="en-US" dirty="0"/>
              <a:t>for </a:t>
            </a:r>
          </a:p>
          <a:p>
            <a:r>
              <a:rPr lang="en-US" dirty="0"/>
              <a:t>high temperature</a:t>
            </a:r>
          </a:p>
        </p:txBody>
      </p:sp>
      <p:grpSp>
        <p:nvGrpSpPr>
          <p:cNvPr id="30915" name="Group 270"/>
          <p:cNvGrpSpPr>
            <a:grpSpLocks/>
          </p:cNvGrpSpPr>
          <p:nvPr/>
        </p:nvGrpSpPr>
        <p:grpSpPr bwMode="auto">
          <a:xfrm>
            <a:off x="457200" y="4724400"/>
            <a:ext cx="4724400" cy="1360488"/>
            <a:chOff x="1219200" y="5181600"/>
            <a:chExt cx="4724400" cy="1359932"/>
          </a:xfrm>
        </p:grpSpPr>
        <p:cxnSp>
          <p:nvCxnSpPr>
            <p:cNvPr id="197" name="Straight Arrow Connector 196"/>
            <p:cNvCxnSpPr/>
            <p:nvPr/>
          </p:nvCxnSpPr>
          <p:spPr>
            <a:xfrm>
              <a:off x="1828800" y="6095626"/>
              <a:ext cx="685800" cy="1587"/>
            </a:xfrm>
            <a:prstGeom prst="straightConnector1">
              <a:avLst/>
            </a:prstGeom>
            <a:ln w="2222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37" name="TextBox 197"/>
            <p:cNvSpPr txBox="1">
              <a:spLocks noChangeArrowheads="1"/>
            </p:cNvSpPr>
            <p:nvPr/>
          </p:nvSpPr>
          <p:spPr bwMode="auto">
            <a:xfrm>
              <a:off x="1219200" y="6172200"/>
              <a:ext cx="6671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4</a:t>
              </a:r>
              <a:r>
                <a:rPr lang="en-US" dirty="0"/>
                <a:t> </a:t>
              </a:r>
              <a:endParaRPr lang="en-US" baseline="-25000" dirty="0"/>
            </a:p>
          </p:txBody>
        </p:sp>
        <p:grpSp>
          <p:nvGrpSpPr>
            <p:cNvPr id="30916" name="Group 198"/>
            <p:cNvGrpSpPr>
              <a:grpSpLocks/>
            </p:cNvGrpSpPr>
            <p:nvPr/>
          </p:nvGrpSpPr>
          <p:grpSpPr bwMode="auto">
            <a:xfrm>
              <a:off x="2590800" y="5181600"/>
              <a:ext cx="3352800" cy="1219200"/>
              <a:chOff x="1828800" y="1600200"/>
              <a:chExt cx="3352800" cy="1219200"/>
            </a:xfrm>
          </p:grpSpPr>
          <p:grpSp>
            <p:nvGrpSpPr>
              <p:cNvPr id="30917" name="Group 5"/>
              <p:cNvGrpSpPr>
                <a:grpSpLocks/>
              </p:cNvGrpSpPr>
              <p:nvPr/>
            </p:nvGrpSpPr>
            <p:grpSpPr bwMode="auto">
              <a:xfrm>
                <a:off x="1828800" y="1600200"/>
                <a:ext cx="3352800" cy="1219200"/>
                <a:chOff x="762000" y="2133600"/>
                <a:chExt cx="3352800" cy="1219200"/>
              </a:xfrm>
            </p:grpSpPr>
            <p:sp>
              <p:nvSpPr>
                <p:cNvPr id="249" name="Rectangle 248"/>
                <p:cNvSpPr/>
                <p:nvPr/>
              </p:nvSpPr>
              <p:spPr>
                <a:xfrm>
                  <a:off x="762000" y="2133600"/>
                  <a:ext cx="3352800" cy="1218702"/>
                </a:xfrm>
                <a:prstGeom prst="rect">
                  <a:avLst/>
                </a:prstGeom>
                <a:solidFill>
                  <a:schemeClr val="tx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cxnSp>
              <p:nvCxnSpPr>
                <p:cNvPr id="250" name="Straight Connector 4"/>
                <p:cNvCxnSpPr>
                  <a:stCxn id="249" idx="1"/>
                  <a:endCxn id="249" idx="3"/>
                </p:cNvCxnSpPr>
                <p:nvPr/>
              </p:nvCxnSpPr>
              <p:spPr>
                <a:xfrm rot="10800000" flipH="1">
                  <a:off x="762000" y="2742951"/>
                  <a:ext cx="3352800" cy="0"/>
                </a:xfrm>
                <a:prstGeom prst="line">
                  <a:avLst/>
                </a:prstGeom>
                <a:ln w="222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1" name="Oval 200"/>
              <p:cNvSpPr/>
              <p:nvPr/>
            </p:nvSpPr>
            <p:spPr>
              <a:xfrm>
                <a:off x="1905000" y="2285720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2057400" y="2438058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2133600" y="2285720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2286000" y="2438058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2286000" y="2209551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2438400" y="2361889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2514600" y="2209551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2667000" y="2361889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2209800" y="2438058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2362200" y="2590396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2438400" y="2438058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2590800" y="2590396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828800" y="2438058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1981200" y="2590396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15" name="Oval 214"/>
              <p:cNvSpPr/>
              <p:nvPr/>
            </p:nvSpPr>
            <p:spPr>
              <a:xfrm>
                <a:off x="2057400" y="2438058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16" name="Oval 215"/>
              <p:cNvSpPr/>
              <p:nvPr/>
            </p:nvSpPr>
            <p:spPr>
              <a:xfrm>
                <a:off x="2209800" y="2590396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2667000" y="2438058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2819400" y="2590396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2895600" y="2438058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3048000" y="2590396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2971800" y="2285720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22" name="Oval 221"/>
              <p:cNvSpPr/>
              <p:nvPr/>
            </p:nvSpPr>
            <p:spPr>
              <a:xfrm>
                <a:off x="3124200" y="2438058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3200400" y="2285720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3352800" y="2438058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3352800" y="2438058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3505200" y="2590396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3581400" y="2438058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3733800" y="2590396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3505200" y="2285720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3657600" y="2438058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3733800" y="2285720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3886200" y="2438058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3810000" y="2438058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3962400" y="2590396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4038600" y="2438058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4191000" y="2590396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4038600" y="2285720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8" name="Oval 237"/>
              <p:cNvSpPr/>
              <p:nvPr/>
            </p:nvSpPr>
            <p:spPr>
              <a:xfrm>
                <a:off x="4191000" y="2438058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9" name="Oval 238"/>
              <p:cNvSpPr/>
              <p:nvPr/>
            </p:nvSpPr>
            <p:spPr>
              <a:xfrm>
                <a:off x="4267200" y="2285720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4419600" y="2438058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4343400" y="2438058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4495800" y="2590396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4572000" y="2438058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4724400" y="2590396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4572000" y="2285720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4724400" y="2438058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4800600" y="2285720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4953000" y="2438058"/>
                <a:ext cx="152400" cy="152338"/>
              </a:xfrm>
              <a:prstGeom prst="ellips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cxnSp>
          <p:nvCxnSpPr>
            <p:cNvPr id="251" name="Straight Arrow Connector 250"/>
            <p:cNvCxnSpPr/>
            <p:nvPr/>
          </p:nvCxnSpPr>
          <p:spPr>
            <a:xfrm>
              <a:off x="1828800" y="5562444"/>
              <a:ext cx="685800" cy="1587"/>
            </a:xfrm>
            <a:prstGeom prst="straightConnector1">
              <a:avLst/>
            </a:prstGeom>
            <a:ln w="2222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40" name="TextBox 251"/>
            <p:cNvSpPr txBox="1">
              <a:spLocks noChangeArrowheads="1"/>
            </p:cNvSpPr>
            <p:nvPr/>
          </p:nvSpPr>
          <p:spPr bwMode="auto">
            <a:xfrm>
              <a:off x="1295400" y="5257800"/>
              <a:ext cx="4491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O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253" name="Straight Arrow Connector 252"/>
            <p:cNvCxnSpPr/>
            <p:nvPr/>
          </p:nvCxnSpPr>
          <p:spPr>
            <a:xfrm rot="5400000">
              <a:off x="2705972" y="5675904"/>
              <a:ext cx="38084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Arrow Connector 253"/>
            <p:cNvCxnSpPr/>
            <p:nvPr/>
          </p:nvCxnSpPr>
          <p:spPr>
            <a:xfrm rot="5400000">
              <a:off x="2934572" y="5675904"/>
              <a:ext cx="38084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/>
            <p:cNvCxnSpPr/>
            <p:nvPr/>
          </p:nvCxnSpPr>
          <p:spPr>
            <a:xfrm rot="5400000">
              <a:off x="3161585" y="5675904"/>
              <a:ext cx="380844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Arrow Connector 255"/>
            <p:cNvCxnSpPr/>
            <p:nvPr/>
          </p:nvCxnSpPr>
          <p:spPr>
            <a:xfrm rot="5400000">
              <a:off x="2477372" y="5675904"/>
              <a:ext cx="38084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Arrow Connector 256"/>
            <p:cNvCxnSpPr/>
            <p:nvPr/>
          </p:nvCxnSpPr>
          <p:spPr>
            <a:xfrm rot="5400000">
              <a:off x="3620372" y="5675904"/>
              <a:ext cx="38084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Arrow Connector 257"/>
            <p:cNvCxnSpPr/>
            <p:nvPr/>
          </p:nvCxnSpPr>
          <p:spPr>
            <a:xfrm rot="5400000">
              <a:off x="3848972" y="5675904"/>
              <a:ext cx="38084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Arrow Connector 258"/>
            <p:cNvCxnSpPr/>
            <p:nvPr/>
          </p:nvCxnSpPr>
          <p:spPr>
            <a:xfrm rot="5400000">
              <a:off x="4075985" y="5675904"/>
              <a:ext cx="380844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Arrow Connector 259"/>
            <p:cNvCxnSpPr/>
            <p:nvPr/>
          </p:nvCxnSpPr>
          <p:spPr>
            <a:xfrm rot="5400000">
              <a:off x="3391772" y="5675904"/>
              <a:ext cx="38084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Arrow Connector 260"/>
            <p:cNvCxnSpPr/>
            <p:nvPr/>
          </p:nvCxnSpPr>
          <p:spPr>
            <a:xfrm rot="5400000">
              <a:off x="4534772" y="5675904"/>
              <a:ext cx="38084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Arrow Connector 261"/>
            <p:cNvCxnSpPr/>
            <p:nvPr/>
          </p:nvCxnSpPr>
          <p:spPr>
            <a:xfrm rot="5400000">
              <a:off x="4763372" y="5675904"/>
              <a:ext cx="38084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Arrow Connector 262"/>
            <p:cNvCxnSpPr/>
            <p:nvPr/>
          </p:nvCxnSpPr>
          <p:spPr>
            <a:xfrm rot="5400000">
              <a:off x="4990385" y="5675904"/>
              <a:ext cx="380844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Arrow Connector 263"/>
            <p:cNvCxnSpPr/>
            <p:nvPr/>
          </p:nvCxnSpPr>
          <p:spPr>
            <a:xfrm rot="5400000">
              <a:off x="4306172" y="5675904"/>
              <a:ext cx="38084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Arrow Connector 264"/>
            <p:cNvCxnSpPr/>
            <p:nvPr/>
          </p:nvCxnSpPr>
          <p:spPr>
            <a:xfrm rot="5400000">
              <a:off x="5449172" y="5675904"/>
              <a:ext cx="38084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Arrow Connector 265"/>
            <p:cNvCxnSpPr/>
            <p:nvPr/>
          </p:nvCxnSpPr>
          <p:spPr>
            <a:xfrm rot="5400000">
              <a:off x="5677772" y="5675904"/>
              <a:ext cx="38084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Arrow Connector 266"/>
            <p:cNvCxnSpPr/>
            <p:nvPr/>
          </p:nvCxnSpPr>
          <p:spPr>
            <a:xfrm rot="5400000">
              <a:off x="5220572" y="5675904"/>
              <a:ext cx="38084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3" name="Straight Connector 272"/>
          <p:cNvCxnSpPr/>
          <p:nvPr/>
        </p:nvCxnSpPr>
        <p:spPr>
          <a:xfrm rot="5400000">
            <a:off x="1600200" y="6172200"/>
            <a:ext cx="4572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rot="5400000">
            <a:off x="4953000" y="6172200"/>
            <a:ext cx="4572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rot="10800000">
            <a:off x="1828800" y="6400800"/>
            <a:ext cx="33528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Curved Up Arrow 278"/>
          <p:cNvSpPr/>
          <p:nvPr/>
        </p:nvSpPr>
        <p:spPr>
          <a:xfrm rot="10800000">
            <a:off x="2286000" y="6019800"/>
            <a:ext cx="1981200" cy="381000"/>
          </a:xfrm>
          <a:prstGeom prst="curvedUpArrow">
            <a:avLst>
              <a:gd name="adj1" fmla="val 15248"/>
              <a:gd name="adj2" fmla="val 50000"/>
              <a:gd name="adj3" fmla="val 62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0" name="TextBox 279"/>
          <p:cNvSpPr txBox="1">
            <a:spLocks noChangeArrowheads="1"/>
          </p:cNvSpPr>
          <p:nvPr/>
        </p:nvSpPr>
        <p:spPr bwMode="auto">
          <a:xfrm>
            <a:off x="2743200" y="6096000"/>
            <a:ext cx="915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cooling</a:t>
            </a:r>
          </a:p>
        </p:txBody>
      </p:sp>
      <p:sp>
        <p:nvSpPr>
          <p:cNvPr id="281" name="TextBox 280"/>
          <p:cNvSpPr txBox="1">
            <a:spLocks noChangeArrowheads="1"/>
          </p:cNvSpPr>
          <p:nvPr/>
        </p:nvSpPr>
        <p:spPr bwMode="auto">
          <a:xfrm>
            <a:off x="5187950" y="5172075"/>
            <a:ext cx="403187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Distributive feeding with </a:t>
            </a:r>
            <a:r>
              <a:rPr lang="en-US" dirty="0" smtClean="0"/>
              <a:t>cooling</a:t>
            </a:r>
            <a:endParaRPr lang="en-US" dirty="0"/>
          </a:p>
          <a:p>
            <a:r>
              <a:rPr lang="en-US" dirty="0" smtClean="0"/>
              <a:t>(Virtually isothermal):Highest </a:t>
            </a:r>
            <a:r>
              <a:rPr lang="en-US" dirty="0"/>
              <a:t>yield </a:t>
            </a:r>
            <a:r>
              <a:rPr lang="nl-NL" dirty="0" smtClean="0">
                <a:sym typeface="Wingdings" pitchFamily="2" charset="2"/>
              </a:rPr>
              <a:t></a:t>
            </a:r>
            <a:endParaRPr lang="en-US" dirty="0"/>
          </a:p>
          <a:p>
            <a:r>
              <a:rPr lang="en-US" dirty="0" smtClean="0"/>
              <a:t>Extremely </a:t>
            </a:r>
            <a:r>
              <a:rPr lang="en-US" dirty="0"/>
              <a:t>complicated reactor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/>
      <p:bldP spid="196" grpId="0"/>
      <p:bldP spid="279" grpId="0" animBg="1"/>
      <p:bldP spid="280" grpId="0"/>
      <p:bldP spid="281" grpId="0"/>
    </p:bldLst>
  </p:timing>
</p:sld>
</file>

<file path=ppt/theme/theme1.xml><?xml version="1.0" encoding="utf-8"?>
<a:theme xmlns:a="http://schemas.openxmlformats.org/drawingml/2006/main" name="TUe special blue">
  <a:themeElements>
    <a:clrScheme name="TUe special blue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TUe special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Ue special blue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 bullets">
  <a:themeElements>
    <a:clrScheme name="Blue bullets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Blue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bullets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TUe special blue</Template>
  <TotalTime>7095</TotalTime>
  <Words>1445</Words>
  <Application>Microsoft Office PowerPoint</Application>
  <PresentationFormat>On-screen Show (4:3)</PresentationFormat>
  <Paragraphs>401</Paragraphs>
  <Slides>34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TUe special blue</vt:lpstr>
      <vt:lpstr>Blue bullets</vt:lpstr>
      <vt:lpstr>Graph</vt:lpstr>
      <vt:lpstr>Design of Catalytic Membrane Reactor for Oxidative Coupling of Methane</vt:lpstr>
      <vt:lpstr>Outline</vt:lpstr>
      <vt:lpstr>Introduction</vt:lpstr>
      <vt:lpstr>Introduction contd…</vt:lpstr>
      <vt:lpstr>Kinetics of OCM</vt:lpstr>
      <vt:lpstr>Novel Process Design</vt:lpstr>
      <vt:lpstr>Integration of OCM and SRM</vt:lpstr>
      <vt:lpstr>Outline</vt:lpstr>
      <vt:lpstr>Possible packed bed membrane reactor configurations for only OCM</vt:lpstr>
      <vt:lpstr>Packed bed membrane reactor concept</vt:lpstr>
      <vt:lpstr>Integration on particle scale</vt:lpstr>
      <vt:lpstr>Numerical model: Particle scale</vt:lpstr>
      <vt:lpstr>Outline</vt:lpstr>
      <vt:lpstr>Integration on single catalyst particle</vt:lpstr>
      <vt:lpstr>Integration on single catalyst particle contd…</vt:lpstr>
      <vt:lpstr>Integration on single catalyst particle contd…</vt:lpstr>
      <vt:lpstr>Integration on single catalyst particle contd…</vt:lpstr>
      <vt:lpstr>Numerical model: Reactor scale</vt:lpstr>
      <vt:lpstr>Results: Only OCM: Distributed feed of O2</vt:lpstr>
      <vt:lpstr>Results: Reactor scale for OCM/SRM</vt:lpstr>
      <vt:lpstr>Results: Reactor scale for OCM/SRM</vt:lpstr>
      <vt:lpstr>Results: Reactor scale for OCM/SRM</vt:lpstr>
      <vt:lpstr>Outline</vt:lpstr>
      <vt:lpstr>Hollow fiber catalytic membrane reactor</vt:lpstr>
      <vt:lpstr>2-D reactor model</vt:lpstr>
      <vt:lpstr>Assumptions</vt:lpstr>
      <vt:lpstr>Cases</vt:lpstr>
      <vt:lpstr>Outline</vt:lpstr>
      <vt:lpstr>Only OCM: Packed bed vs. Hollow fiber</vt:lpstr>
      <vt:lpstr>Hollow fiber: Dual function vs. only OCM</vt:lpstr>
      <vt:lpstr>Conclusions</vt:lpstr>
      <vt:lpstr>Acknowledgments</vt:lpstr>
      <vt:lpstr>PowerPoint Presentation</vt:lpstr>
      <vt:lpstr>Recommendation</vt:lpstr>
    </vt:vector>
  </TitlesOfParts>
  <Company>TNW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Administrator</dc:creator>
  <dc:description>Design by Volle Kracht_x000d_
Template by Orange Pepper BV_x000d_
Copyright 2008</dc:description>
  <cp:lastModifiedBy>Gallucci, F.</cp:lastModifiedBy>
  <cp:revision>1056</cp:revision>
  <dcterms:created xsi:type="dcterms:W3CDTF">2010-05-06T07:35:08Z</dcterms:created>
  <dcterms:modified xsi:type="dcterms:W3CDTF">2012-05-01T15:06:16Z</dcterms:modified>
</cp:coreProperties>
</file>