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3" r:id="rId2"/>
    <p:sldId id="292" r:id="rId3"/>
    <p:sldId id="288" r:id="rId4"/>
    <p:sldId id="436" r:id="rId5"/>
    <p:sldId id="437" r:id="rId6"/>
    <p:sldId id="439" r:id="rId7"/>
    <p:sldId id="44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3C88"/>
    <a:srgbClr val="376092"/>
    <a:srgbClr val="552163"/>
    <a:srgbClr val="110448"/>
    <a:srgbClr val="7E3D86"/>
    <a:srgbClr val="883D86"/>
    <a:srgbClr val="3D133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 autoAdjust="0"/>
    <p:restoredTop sz="77887" autoAdjust="0"/>
  </p:normalViewPr>
  <p:slideViewPr>
    <p:cSldViewPr snapToGrid="0">
      <p:cViewPr>
        <p:scale>
          <a:sx n="70" d="100"/>
          <a:sy n="70" d="100"/>
        </p:scale>
        <p:origin x="-148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FEA5BB1-5AAB-498F-B091-C00975CF4FCB}" type="datetimeFigureOut">
              <a:rPr lang="en-US"/>
              <a:pPr>
                <a:defRPr/>
              </a:pPr>
              <a:t>5/1/2012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C56DFA2-1A2E-426A-BC89-F50461F633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1EF61-9941-4077-8723-238553A3C1DC}" type="datetimeFigureOut">
              <a:rPr lang="en-GB" smtClean="0"/>
              <a:pPr/>
              <a:t>01/05/2012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A43D9-2C00-4432-AB12-27730A05E09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Key objectives for the project are:</a:t>
            </a:r>
          </a:p>
          <a:p>
            <a:endParaRPr lang="en-GB" dirty="0" smtClean="0"/>
          </a:p>
          <a:p>
            <a:endParaRPr lang="en-GB" dirty="0" smtClean="0"/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The development and validation of a process design methodology for two-phase liquid-liquid reactions,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linked to the development of a new generation of high performance process equipment (micro through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meso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-structured) for continuous processing.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Outputs from the project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will be demonstrated on two different industrial systems (commodity and specialty chemicals) to show wide applicability.  Also, 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im to achieve process intensification and demonstrate this at scales relevant to commercial production.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To improve the fundamental understanding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of these multiphase processes, and the design and operation of appropriate micro/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meso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-structured reactors.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A43D9-2C00-4432-AB12-27730A05E094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Pills_logo_HIRE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104775"/>
            <a:ext cx="1865313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4C085-088B-41C7-B1B2-D2A562E98B8D}" type="datetimeFigureOut">
              <a:rPr lang="en-US"/>
              <a:pPr>
                <a:defRPr/>
              </a:pPr>
              <a:t>5/1/2012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D0595-486C-43D5-BAFE-50CAAF9402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850662" y="1341438"/>
            <a:ext cx="7286625" cy="96837"/>
            <a:chOff x="1850662" y="1341438"/>
            <a:chExt cx="7286625" cy="96837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850662" y="1436688"/>
              <a:ext cx="7286625" cy="1587"/>
            </a:xfrm>
            <a:prstGeom prst="line">
              <a:avLst/>
            </a:prstGeom>
            <a:ln w="73025">
              <a:solidFill>
                <a:srgbClr val="552163">
                  <a:alpha val="85098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850662" y="1341438"/>
              <a:ext cx="7286625" cy="1587"/>
            </a:xfrm>
            <a:prstGeom prst="line">
              <a:avLst/>
            </a:prstGeom>
            <a:ln w="730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Pills_logo_HIRE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104775"/>
            <a:ext cx="1865313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 userDrawn="1"/>
        </p:nvCxnSpPr>
        <p:spPr>
          <a:xfrm>
            <a:off x="1858963" y="1436688"/>
            <a:ext cx="7286625" cy="1587"/>
          </a:xfrm>
          <a:prstGeom prst="line">
            <a:avLst/>
          </a:prstGeom>
          <a:ln w="73025">
            <a:solidFill>
              <a:srgbClr val="552163">
                <a:alpha val="85098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850662" y="1341438"/>
            <a:ext cx="7286625" cy="1587"/>
          </a:xfrm>
          <a:prstGeom prst="line">
            <a:avLst/>
          </a:prstGeom>
          <a:ln w="730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9677A-22C3-4350-AEB4-8DD467273FDE}" type="datetimeFigureOut">
              <a:rPr lang="en-US"/>
              <a:pPr>
                <a:defRPr/>
              </a:pPr>
              <a:t>5/1/2012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3F5AB-ED41-4586-8D4B-AEFB16848A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09F17-BFFE-423B-9CB2-005BA7357399}" type="datetimeFigureOut">
              <a:rPr lang="en-US"/>
              <a:pPr>
                <a:defRPr/>
              </a:pPr>
              <a:t>5/1/2012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94FFE-58F6-4484-98C8-E320AF1638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Pills_logo_HIRE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104775"/>
            <a:ext cx="1865313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 userDrawn="1"/>
        </p:nvCxnSpPr>
        <p:spPr>
          <a:xfrm>
            <a:off x="1858963" y="1436688"/>
            <a:ext cx="7286625" cy="1587"/>
          </a:xfrm>
          <a:prstGeom prst="line">
            <a:avLst/>
          </a:prstGeom>
          <a:ln w="73025">
            <a:solidFill>
              <a:srgbClr val="552163">
                <a:alpha val="85098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850662" y="1341438"/>
            <a:ext cx="7286625" cy="1587"/>
          </a:xfrm>
          <a:prstGeom prst="line">
            <a:avLst/>
          </a:prstGeom>
          <a:ln w="730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794" y="365834"/>
            <a:ext cx="6715172" cy="862876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0AFFA-A756-4F3B-92B0-464F6D6D8BB3}" type="datetimeFigureOut">
              <a:rPr lang="en-US"/>
              <a:pPr>
                <a:defRPr/>
              </a:pPr>
              <a:t>5/1/2012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EFF93-CC7F-42E1-B939-520D907732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Pills_logo_HIRE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104775"/>
            <a:ext cx="1865313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 userDrawn="1"/>
        </p:nvCxnSpPr>
        <p:spPr>
          <a:xfrm>
            <a:off x="1858963" y="1436688"/>
            <a:ext cx="7286625" cy="1587"/>
          </a:xfrm>
          <a:prstGeom prst="line">
            <a:avLst/>
          </a:prstGeom>
          <a:ln w="73025">
            <a:solidFill>
              <a:srgbClr val="552163">
                <a:alpha val="85098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850662" y="1341438"/>
            <a:ext cx="7286625" cy="1587"/>
          </a:xfrm>
          <a:prstGeom prst="line">
            <a:avLst/>
          </a:prstGeom>
          <a:ln w="730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22996-C029-4ECD-BBB8-0C07D2198D99}" type="datetimeFigureOut">
              <a:rPr lang="en-US"/>
              <a:pPr>
                <a:defRPr/>
              </a:pPr>
              <a:t>5/1/2012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145B4-49FC-4255-B09D-4389A0C117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Pills_logo_HIRE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104775"/>
            <a:ext cx="1865313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 userDrawn="1"/>
        </p:nvCxnSpPr>
        <p:spPr>
          <a:xfrm>
            <a:off x="1858963" y="1436688"/>
            <a:ext cx="7286625" cy="1587"/>
          </a:xfrm>
          <a:prstGeom prst="line">
            <a:avLst/>
          </a:prstGeom>
          <a:ln w="73025">
            <a:solidFill>
              <a:srgbClr val="552163">
                <a:alpha val="85098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850662" y="1341438"/>
            <a:ext cx="7286625" cy="1587"/>
          </a:xfrm>
          <a:prstGeom prst="line">
            <a:avLst/>
          </a:prstGeom>
          <a:ln w="730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B33-B45D-417B-99C7-09E87A00C408}" type="datetimeFigureOut">
              <a:rPr lang="en-US"/>
              <a:pPr>
                <a:defRPr/>
              </a:pPr>
              <a:t>5/1/2012</a:t>
            </a:fld>
            <a:endParaRPr lang="en-GB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772B8-0995-4518-9337-C6B9E24ABD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Pills_logo_HIRE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104775"/>
            <a:ext cx="1865313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 userDrawn="1"/>
        </p:nvCxnSpPr>
        <p:spPr>
          <a:xfrm>
            <a:off x="1858963" y="1436688"/>
            <a:ext cx="7286625" cy="1587"/>
          </a:xfrm>
          <a:prstGeom prst="line">
            <a:avLst/>
          </a:prstGeom>
          <a:ln w="73025">
            <a:solidFill>
              <a:srgbClr val="552163">
                <a:alpha val="85098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850662" y="1341438"/>
            <a:ext cx="7286625" cy="1587"/>
          </a:xfrm>
          <a:prstGeom prst="line">
            <a:avLst/>
          </a:prstGeom>
          <a:ln w="730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25F48-5B0C-4AD1-AF5A-011F3B82E561}" type="datetimeFigureOut">
              <a:rPr lang="en-US"/>
              <a:pPr>
                <a:defRPr/>
              </a:pPr>
              <a:t>5/1/2012</a:t>
            </a:fld>
            <a:endParaRPr lang="en-GB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E48C5-6DBE-4CEE-A702-8B3681120D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Pills_logo_HIRE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104775"/>
            <a:ext cx="1865313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 userDrawn="1"/>
        </p:nvCxnSpPr>
        <p:spPr>
          <a:xfrm>
            <a:off x="1858963" y="1436688"/>
            <a:ext cx="7286625" cy="1587"/>
          </a:xfrm>
          <a:prstGeom prst="line">
            <a:avLst/>
          </a:prstGeom>
          <a:ln w="73025">
            <a:solidFill>
              <a:srgbClr val="552163">
                <a:alpha val="85098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850662" y="1341438"/>
            <a:ext cx="7286625" cy="1587"/>
          </a:xfrm>
          <a:prstGeom prst="line">
            <a:avLst/>
          </a:prstGeom>
          <a:ln w="730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E772C-B938-4750-A039-CF04E4A8EE85}" type="datetimeFigureOut">
              <a:rPr lang="en-US"/>
              <a:pPr>
                <a:defRPr/>
              </a:pPr>
              <a:t>5/1/2012</a:t>
            </a:fld>
            <a:endParaRPr lang="en-GB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6E4C-BD6D-492B-AEB5-24AFA8065A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Pills_logo_HIRE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104775"/>
            <a:ext cx="1865313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2"/>
          <p:cNvCxnSpPr/>
          <p:nvPr userDrawn="1"/>
        </p:nvCxnSpPr>
        <p:spPr>
          <a:xfrm>
            <a:off x="1858963" y="1436688"/>
            <a:ext cx="7286625" cy="1587"/>
          </a:xfrm>
          <a:prstGeom prst="line">
            <a:avLst/>
          </a:prstGeom>
          <a:ln w="73025">
            <a:solidFill>
              <a:srgbClr val="552163">
                <a:alpha val="85098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 userDrawn="1"/>
        </p:nvCxnSpPr>
        <p:spPr>
          <a:xfrm>
            <a:off x="1850662" y="1341438"/>
            <a:ext cx="7286625" cy="1587"/>
          </a:xfrm>
          <a:prstGeom prst="line">
            <a:avLst/>
          </a:prstGeom>
          <a:ln w="730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1FB0F-4F10-4124-B1CD-AE25B26D4901}" type="datetimeFigureOut">
              <a:rPr lang="en-US"/>
              <a:pPr>
                <a:defRPr/>
              </a:pPr>
              <a:t>5/1/2012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56433-900A-4F95-8AE9-9511836DEB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Pills_logo_HIRE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104775"/>
            <a:ext cx="1865313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 userDrawn="1"/>
        </p:nvCxnSpPr>
        <p:spPr>
          <a:xfrm>
            <a:off x="1858963" y="1436688"/>
            <a:ext cx="7286625" cy="1587"/>
          </a:xfrm>
          <a:prstGeom prst="line">
            <a:avLst/>
          </a:prstGeom>
          <a:ln w="73025">
            <a:solidFill>
              <a:srgbClr val="552163">
                <a:alpha val="85098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850662" y="1341438"/>
            <a:ext cx="7286625" cy="1587"/>
          </a:xfrm>
          <a:prstGeom prst="line">
            <a:avLst/>
          </a:prstGeom>
          <a:ln w="730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183" y="1562039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1575412"/>
            <a:ext cx="5111750" cy="45719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57140"/>
            <a:ext cx="3008313" cy="33792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815B7-5CAE-4EAE-A8D2-AB403BA45846}" type="datetimeFigureOut">
              <a:rPr lang="en-US"/>
              <a:pPr>
                <a:defRPr/>
              </a:pPr>
              <a:t>5/1/2012</a:t>
            </a:fld>
            <a:endParaRPr lang="en-GB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492EC-C7B1-4FBE-8B12-FBDAD08FC1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Pills_logo_HIRE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104775"/>
            <a:ext cx="1865313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 userDrawn="1"/>
        </p:nvCxnSpPr>
        <p:spPr>
          <a:xfrm>
            <a:off x="1858963" y="1436688"/>
            <a:ext cx="7286625" cy="1587"/>
          </a:xfrm>
          <a:prstGeom prst="line">
            <a:avLst/>
          </a:prstGeom>
          <a:ln w="73025">
            <a:solidFill>
              <a:srgbClr val="552163">
                <a:alpha val="85098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850662" y="1341438"/>
            <a:ext cx="7286625" cy="1587"/>
          </a:xfrm>
          <a:prstGeom prst="line">
            <a:avLst/>
          </a:prstGeom>
          <a:ln w="730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70394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32A7F-A398-489F-B9CC-9C426A84534B}" type="datetimeFigureOut">
              <a:rPr lang="en-US"/>
              <a:pPr>
                <a:defRPr/>
              </a:pPr>
              <a:t>5/1/2012</a:t>
            </a:fld>
            <a:endParaRPr lang="en-GB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B267D-B894-4069-B457-A2DB0EB820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0" y="323850"/>
            <a:ext cx="67151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D3A9C8-CF4E-43CB-A365-9BDFC38D8A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9" descr="Pills_logo_HIRES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4300" y="104775"/>
            <a:ext cx="1865313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9"/>
          <p:cNvGrpSpPr/>
          <p:nvPr userDrawn="1"/>
        </p:nvGrpSpPr>
        <p:grpSpPr>
          <a:xfrm>
            <a:off x="1850662" y="1341438"/>
            <a:ext cx="7286625" cy="96837"/>
            <a:chOff x="1850662" y="1341438"/>
            <a:chExt cx="7286625" cy="96837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850662" y="1436688"/>
              <a:ext cx="7286625" cy="1587"/>
            </a:xfrm>
            <a:prstGeom prst="line">
              <a:avLst/>
            </a:prstGeom>
            <a:ln w="73025">
              <a:solidFill>
                <a:srgbClr val="552163">
                  <a:alpha val="85098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850662" y="1341438"/>
              <a:ext cx="7286625" cy="1587"/>
            </a:xfrm>
            <a:prstGeom prst="line">
              <a:avLst/>
            </a:prstGeom>
            <a:ln w="730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376092"/>
          </a:solidFill>
          <a:latin typeface="Arial Rounded MT Bold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376092"/>
          </a:solidFill>
          <a:latin typeface="Arial Rounded MT Bold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376092"/>
          </a:solidFill>
          <a:latin typeface="Arial Rounded MT Bold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376092"/>
          </a:solidFill>
          <a:latin typeface="Arial Rounded MT Bold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376092"/>
          </a:solidFill>
          <a:latin typeface="Arial Rounded MT Bold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376092"/>
          </a:solidFill>
          <a:latin typeface="Arial Rounded MT Bold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376092"/>
          </a:solidFill>
          <a:latin typeface="Arial Rounded MT Bold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376092"/>
          </a:solidFill>
          <a:latin typeface="Arial Rounded MT Bold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376092"/>
          </a:solidFill>
          <a:latin typeface="Arial Rounded MT Bold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rgbClr val="404040"/>
          </a:solidFill>
          <a:latin typeface="Arial Rounded MT Bold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400" kern="1200">
          <a:solidFill>
            <a:srgbClr val="376092"/>
          </a:solidFill>
          <a:latin typeface="Arial Rounded MT Bold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rgbClr val="7F7F7F"/>
          </a:solidFill>
          <a:latin typeface="Arial Rounded MT Bold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000" kern="1200">
          <a:solidFill>
            <a:srgbClr val="376092"/>
          </a:solidFill>
          <a:latin typeface="Arial Rounded MT Bold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 kern="1200">
          <a:solidFill>
            <a:srgbClr val="7F7F7F"/>
          </a:solidFill>
          <a:latin typeface="Arial Rounded MT Bol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jpe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4087" y="2164274"/>
            <a:ext cx="7151786" cy="2102477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GB" dirty="0" smtClean="0"/>
              <a:t>rocess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GB" dirty="0" smtClean="0"/>
              <a:t>ntensification Methodologies Applied to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L</a:t>
            </a:r>
            <a:r>
              <a:rPr lang="en-GB" dirty="0" smtClean="0"/>
              <a:t>iquid-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L</a:t>
            </a:r>
            <a:r>
              <a:rPr lang="en-GB" dirty="0" smtClean="0"/>
              <a:t>iquid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en-GB" dirty="0" smtClean="0"/>
              <a:t>ystems in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en-GB" dirty="0" smtClean="0"/>
              <a:t>tructured Equipment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An EU Framework 7 NMP project</a:t>
            </a:r>
          </a:p>
          <a:p>
            <a:endParaRPr lang="en-US" dirty="0"/>
          </a:p>
        </p:txBody>
      </p:sp>
      <p:pic>
        <p:nvPicPr>
          <p:cNvPr id="5121" name="Picture 1" descr="FP7-gen-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874" y="5746755"/>
            <a:ext cx="1127750" cy="91782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392073" y="6018369"/>
            <a:ext cx="75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rgbClr val="404040"/>
                </a:solidFill>
                <a:latin typeface="Arial Rounded MT Bold" pitchFamily="34" charset="0"/>
              </a:rPr>
              <a:t>The research </a:t>
            </a:r>
            <a:r>
              <a:rPr lang="en-GB" sz="1200" dirty="0" smtClean="0">
                <a:solidFill>
                  <a:srgbClr val="404040"/>
                </a:solidFill>
                <a:latin typeface="Arial Rounded MT Bold" pitchFamily="34" charset="0"/>
              </a:rPr>
              <a:t>leading</a:t>
            </a:r>
            <a:r>
              <a:rPr lang="en-US" sz="1200" dirty="0" smtClean="0">
                <a:solidFill>
                  <a:srgbClr val="404040"/>
                </a:solidFill>
                <a:latin typeface="Arial Rounded MT Bold" pitchFamily="34" charset="0"/>
              </a:rPr>
              <a:t> to these results has received funding from the European Community's</a:t>
            </a:r>
          </a:p>
          <a:p>
            <a:pPr algn="ctr"/>
            <a:r>
              <a:rPr lang="en-US" sz="1200" dirty="0" smtClean="0">
                <a:solidFill>
                  <a:srgbClr val="404040"/>
                </a:solidFill>
                <a:latin typeface="Arial Rounded MT Bold" pitchFamily="34" charset="0"/>
              </a:rPr>
              <a:t>Seventh Framework </a:t>
            </a:r>
            <a:r>
              <a:rPr lang="en-GB" sz="1200" dirty="0" smtClean="0">
                <a:solidFill>
                  <a:srgbClr val="404040"/>
                </a:solidFill>
                <a:latin typeface="Arial Rounded MT Bold" pitchFamily="34" charset="0"/>
              </a:rPr>
              <a:t>Programme</a:t>
            </a:r>
            <a:r>
              <a:rPr lang="en-US" sz="1200" dirty="0" smtClean="0">
                <a:solidFill>
                  <a:srgbClr val="404040"/>
                </a:solidFill>
                <a:latin typeface="Arial Rounded MT Bold" pitchFamily="34" charset="0"/>
              </a:rPr>
              <a:t> (FP7/2007-2013) under grant agreement n° NMP2-SL-2008-214599</a:t>
            </a:r>
            <a:endParaRPr lang="en-US" sz="1200" dirty="0">
              <a:solidFill>
                <a:srgbClr val="40404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Link with other EU NMP projects</a:t>
            </a:r>
            <a:endParaRPr lang="en-US" sz="32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504966" y="1569487"/>
            <a:ext cx="8229600" cy="5139112"/>
            <a:chOff x="504966" y="1774207"/>
            <a:chExt cx="8229600" cy="4657238"/>
          </a:xfrm>
        </p:grpSpPr>
        <p:graphicFrame>
          <p:nvGraphicFramePr>
            <p:cNvPr id="9" name="Content Placeholder 3"/>
            <p:cNvGraphicFramePr>
              <a:graphicFrameLocks/>
            </p:cNvGraphicFramePr>
            <p:nvPr/>
          </p:nvGraphicFramePr>
          <p:xfrm>
            <a:off x="504966" y="1774207"/>
            <a:ext cx="8229600" cy="4657238"/>
          </p:xfrm>
          <a:graphic>
            <a:graphicData uri="http://schemas.openxmlformats.org/drawingml/2006/table">
              <a:tbl>
                <a:tblPr firstRow="1" bandRow="1">
                  <a:tableStyleId>{FABFCF23-3B69-468F-B69F-88F6DE6A72F2}</a:tableStyleId>
                </a:tblPr>
                <a:tblGrid>
                  <a:gridCol w="1719619"/>
                  <a:gridCol w="1637731"/>
                  <a:gridCol w="1746914"/>
                  <a:gridCol w="3125336"/>
                </a:tblGrid>
                <a:tr h="463966"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200" dirty="0" smtClean="0"/>
                          <a:t>Project</a:t>
                        </a:r>
                        <a:endParaRPr lang="en-GB" sz="1200" dirty="0"/>
                      </a:p>
                    </a:txBody>
                    <a:tcPr anchor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200" dirty="0" smtClean="0"/>
                          <a:t>Funding</a:t>
                        </a:r>
                        <a:endParaRPr lang="en-GB" sz="1200" dirty="0"/>
                      </a:p>
                    </a:txBody>
                    <a:tcPr anchor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200" dirty="0" smtClean="0"/>
                          <a:t>Value / Duration</a:t>
                        </a:r>
                        <a:endParaRPr lang="en-GB" sz="1200" dirty="0"/>
                      </a:p>
                    </a:txBody>
                    <a:tcPr anchor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200" dirty="0" smtClean="0"/>
                          <a:t>Objectives</a:t>
                        </a:r>
                        <a:endParaRPr lang="en-GB" sz="1200" dirty="0"/>
                      </a:p>
                    </a:txBody>
                    <a:tcPr anchor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tcPr>
                  </a:tc>
                </a:tr>
                <a:tr h="662803">
                  <a:tc>
                    <a:txBody>
                      <a:bodyPr/>
                      <a:lstStyle/>
                      <a:p>
                        <a:pPr marL="0" marR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lang="en-GB" sz="1600" dirty="0"/>
                      </a:p>
                    </a:txBody>
                    <a:tcP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200" dirty="0" smtClean="0">
                            <a:solidFill>
                              <a:schemeClr val="tx1"/>
                            </a:solidFill>
                          </a:rPr>
                          <a:t>EU F6 NMP</a:t>
                        </a:r>
                        <a:endParaRPr lang="en-GB" sz="1200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50000"/>
                          </a:lnSpc>
                        </a:pPr>
                        <a:r>
                          <a:rPr lang="en-GB" sz="1200" dirty="0" smtClean="0"/>
                          <a:t>€17m</a:t>
                        </a:r>
                      </a:p>
                      <a:p>
                        <a:pPr algn="ctr">
                          <a:lnSpc>
                            <a:spcPct val="150000"/>
                          </a:lnSpc>
                        </a:pPr>
                        <a:r>
                          <a:rPr lang="en-GB" sz="1200" dirty="0" smtClean="0"/>
                          <a:t>2005 - 2009</a:t>
                        </a:r>
                        <a:endParaRPr lang="en-GB" sz="1200" dirty="0"/>
                      </a:p>
                    </a:txBody>
                    <a:tcP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/>
                        <a:r>
                          <a:rPr lang="en-GB" sz="1200" dirty="0" smtClean="0"/>
                          <a:t>Industry-led collaborative research into radical innovation for chemical production technologies</a:t>
                        </a:r>
                        <a:endParaRPr lang="en-GB" sz="1200" dirty="0"/>
                      </a:p>
                    </a:txBody>
                    <a:tcPr>
                      <a:solidFill>
                        <a:schemeClr val="bg1"/>
                      </a:solidFill>
                    </a:tcPr>
                  </a:tc>
                </a:tr>
                <a:tr h="676060">
                  <a:tc>
                    <a:txBody>
                      <a:bodyPr/>
                      <a:lstStyle/>
                      <a:p>
                        <a:endParaRPr lang="en-GB" sz="1600" dirty="0"/>
                      </a:p>
                    </a:txBody>
                    <a:tcP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200" dirty="0" smtClean="0">
                            <a:solidFill>
                              <a:schemeClr val="tx1"/>
                            </a:solidFill>
                          </a:rPr>
                          <a:t>EU FP7 NMP</a:t>
                        </a:r>
                      </a:p>
                    </a:txBody>
                    <a:tcPr anchor="ctr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50000"/>
                          </a:lnSpc>
                        </a:pPr>
                        <a:r>
                          <a:rPr lang="en-GB" sz="1200" dirty="0" smtClean="0"/>
                          <a:t>€5.5m</a:t>
                        </a:r>
                      </a:p>
                      <a:p>
                        <a:pPr algn="ctr">
                          <a:lnSpc>
                            <a:spcPct val="150000"/>
                          </a:lnSpc>
                        </a:pPr>
                        <a:r>
                          <a:rPr lang="en-GB" sz="1200" dirty="0" smtClean="0"/>
                          <a:t>2009 – 2012</a:t>
                        </a:r>
                        <a:endParaRPr lang="en-GB" sz="1200" dirty="0"/>
                      </a:p>
                    </a:txBody>
                    <a:tcP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GB" sz="1200" dirty="0" smtClean="0"/>
                          <a:t>New PI methodologies applied to liquid-liquid systems in structured </a:t>
                        </a:r>
                        <a:r>
                          <a:rPr lang="en-GB" sz="1200" dirty="0" smtClean="0"/>
                          <a:t>equipment</a:t>
                        </a:r>
                        <a:endParaRPr lang="en-GB" sz="1200" dirty="0"/>
                      </a:p>
                    </a:txBody>
                    <a:tcPr>
                      <a:solidFill>
                        <a:schemeClr val="bg1"/>
                      </a:solidFill>
                    </a:tcPr>
                  </a:tc>
                </a:tr>
                <a:tr h="729084">
                  <a:tc>
                    <a:txBody>
                      <a:bodyPr/>
                      <a:lstStyle/>
                      <a:p>
                        <a:endParaRPr lang="en-GB" sz="1600" dirty="0"/>
                      </a:p>
                    </a:txBody>
                    <a:tcP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GB" sz="1200" dirty="0" smtClean="0"/>
                          <a:t>EU FP7 NMP</a:t>
                        </a:r>
                        <a:endParaRPr lang="en-GB" sz="1200" dirty="0"/>
                      </a:p>
                    </a:txBody>
                    <a:tcPr anchor="ctr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50000"/>
                          </a:lnSpc>
                        </a:pPr>
                        <a:r>
                          <a:rPr lang="en-GB" sz="1200" dirty="0" smtClean="0"/>
                          <a:t>€30m</a:t>
                        </a:r>
                      </a:p>
                      <a:p>
                        <a:pPr algn="ctr">
                          <a:lnSpc>
                            <a:spcPct val="150000"/>
                          </a:lnSpc>
                        </a:pPr>
                        <a:r>
                          <a:rPr lang="en-GB" sz="1200" dirty="0" smtClean="0"/>
                          <a:t>2009 – 2013</a:t>
                        </a:r>
                        <a:endParaRPr lang="en-GB" sz="1200" dirty="0"/>
                      </a:p>
                    </a:txBody>
                    <a:tcP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GB" sz="1200" dirty="0" smtClean="0"/>
                          <a:t>A new paradigm in modular,</a:t>
                        </a:r>
                        <a:r>
                          <a:rPr lang="en-GB" sz="1200" baseline="0" dirty="0" smtClean="0"/>
                          <a:t> sustainable production technology validated on seven industrial projects </a:t>
                        </a:r>
                        <a:endParaRPr lang="en-GB" sz="1200" dirty="0"/>
                      </a:p>
                    </a:txBody>
                    <a:tcPr>
                      <a:solidFill>
                        <a:schemeClr val="bg1"/>
                      </a:solidFill>
                    </a:tcPr>
                  </a:tc>
                </a:tr>
                <a:tr h="715827">
                  <a:tc>
                    <a:txBody>
                      <a:bodyPr/>
                      <a:lstStyle/>
                      <a:p>
                        <a:endParaRPr lang="en-GB" sz="1600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L="0" marR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GB" sz="1200" dirty="0" smtClean="0"/>
                          <a:t>EU FP7 NMP</a:t>
                        </a:r>
                        <a:endParaRPr lang="en-GB" sz="1200" dirty="0"/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50000"/>
                          </a:lnSpc>
                        </a:pPr>
                        <a:r>
                          <a:rPr lang="en-GB" sz="1200" dirty="0" smtClean="0"/>
                          <a:t>€11m</a:t>
                        </a:r>
                      </a:p>
                      <a:p>
                        <a:pPr algn="ctr">
                          <a:lnSpc>
                            <a:spcPct val="150000"/>
                          </a:lnSpc>
                        </a:pPr>
                        <a:r>
                          <a:rPr lang="en-GB" sz="1200" dirty="0" smtClean="0"/>
                          <a:t>2011 – 2015</a:t>
                        </a:r>
                        <a:endParaRPr lang="en-GB" sz="1200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GB" sz="1200" dirty="0" smtClean="0"/>
                          <a:t>New methodology</a:t>
                        </a:r>
                        <a:r>
                          <a:rPr lang="en-GB" sz="1200" baseline="0" dirty="0" smtClean="0"/>
                          <a:t> and novel catalytic systems for chemical production </a:t>
                        </a:r>
                        <a:endParaRPr lang="en-GB" sz="1200" dirty="0"/>
                      </a:p>
                    </a:txBody>
                    <a:tcPr/>
                  </a:tc>
                </a:tr>
                <a:tr h="852260">
                  <a:tc>
                    <a:txBody>
                      <a:bodyPr/>
                      <a:lstStyle/>
                      <a:p>
                        <a:endParaRPr lang="en-GB" sz="1600" dirty="0"/>
                      </a:p>
                    </a:txBody>
                    <a:tcP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GB" sz="1200" dirty="0" smtClean="0"/>
                          <a:t>EU FP7 NMP</a:t>
                        </a:r>
                        <a:endParaRPr lang="en-GB" sz="1200" dirty="0"/>
                      </a:p>
                    </a:txBody>
                    <a:tcPr anchor="ctr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indent="0" algn="ctr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GB" sz="1200" dirty="0" smtClean="0"/>
                          <a:t>€11m</a:t>
                        </a:r>
                      </a:p>
                      <a:p>
                        <a:pPr marL="0" marR="0" indent="0" algn="ctr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GB" sz="1200" dirty="0" smtClean="0"/>
                          <a:t>2009 -2013</a:t>
                        </a:r>
                      </a:p>
                      <a:p>
                        <a:pPr marL="0" marR="0" indent="0" algn="ctr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lang="en-GB" sz="1200" dirty="0" smtClean="0"/>
                      </a:p>
                    </a:txBody>
                    <a:tcP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GB" sz="1200" b="0" dirty="0" smtClean="0">
                            <a:latin typeface="+mn-lt"/>
                          </a:rPr>
                          <a:t>Develop modular production and factory concept using adaptable plants with flexible output</a:t>
                        </a:r>
                      </a:p>
                      <a:p>
                        <a:endParaRPr lang="en-GB" sz="1200" dirty="0"/>
                      </a:p>
                    </a:txBody>
                    <a:tcPr>
                      <a:solidFill>
                        <a:schemeClr val="bg1"/>
                      </a:solidFill>
                    </a:tcPr>
                  </a:tc>
                </a:tr>
                <a:tr h="976972">
                  <a:tc>
                    <a:txBody>
                      <a:bodyPr/>
                      <a:lstStyle/>
                      <a:p>
                        <a:endParaRPr lang="en-GB" sz="1600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L="0" marR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GB" sz="1200" dirty="0" smtClean="0"/>
                          <a:t>EU FP7 NMP</a:t>
                        </a:r>
                      </a:p>
                      <a:p>
                        <a:pPr marL="0" marR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lang="en-GB" sz="1200" dirty="0"/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marL="0" marR="0" indent="0" algn="ctr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GB" sz="1200" dirty="0" smtClean="0"/>
                          <a:t>€10m</a:t>
                        </a:r>
                      </a:p>
                      <a:p>
                        <a:pPr marL="0" marR="0" indent="0" algn="ctr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GB" sz="1200" dirty="0" smtClean="0"/>
                          <a:t>2010</a:t>
                        </a:r>
                        <a:r>
                          <a:rPr lang="en-GB" sz="1200" baseline="0" dirty="0" smtClean="0"/>
                          <a:t> - 2014</a:t>
                        </a:r>
                        <a:endParaRPr lang="en-GB" sz="1200" dirty="0" smtClean="0"/>
                      </a:p>
                      <a:p>
                        <a:pPr algn="ctr">
                          <a:lnSpc>
                            <a:spcPct val="150000"/>
                          </a:lnSpc>
                        </a:pPr>
                        <a:endParaRPr lang="en-GB" sz="1200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L="0" marR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de-DE" sz="1200" dirty="0" smtClean="0">
                            <a:latin typeface="+mn-lt"/>
                          </a:rPr>
                          <a:t>Modern polymer-based catalysts and microflow conditions as key element of innovations in fine chemical </a:t>
                        </a:r>
                        <a:r>
                          <a:rPr lang="de-DE" sz="1200" dirty="0" smtClean="0">
                            <a:latin typeface="+mn-lt"/>
                          </a:rPr>
                          <a:t>synthesis</a:t>
                        </a:r>
                        <a:endParaRPr lang="en-GB" sz="1200" dirty="0"/>
                      </a:p>
                    </a:txBody>
                    <a:tcPr/>
                  </a:tc>
                </a:tr>
              </a:tbl>
            </a:graphicData>
          </a:graphic>
        </p:graphicFrame>
        <p:pic>
          <p:nvPicPr>
            <p:cNvPr id="10" name="Picture 4" descr="impuls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6721" y="2265008"/>
              <a:ext cx="1299498" cy="512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pills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7688" y="2887352"/>
              <a:ext cx="697339" cy="521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f3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77866" y="3496455"/>
              <a:ext cx="543772" cy="571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8" descr="synflow.jpg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1311" y="4361875"/>
              <a:ext cx="1272203" cy="196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" name="Picture 2" descr="C:\Users\rebecca.farnell\Desktop\copiride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776" y="5027776"/>
            <a:ext cx="1123854" cy="52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28048" y="5805807"/>
            <a:ext cx="777922" cy="7178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3200" dirty="0" smtClean="0"/>
              <a:t>Technical context for project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750328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Two phase liquid-liquid reactions are important chemical processes</a:t>
            </a:r>
          </a:p>
          <a:p>
            <a:pPr algn="l"/>
            <a:endParaRPr lang="en-US" sz="2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Operation and control can be problematic - often batch or semi-batch processing with sub-optimal operation </a:t>
            </a:r>
          </a:p>
          <a:p>
            <a:pPr algn="l"/>
            <a:endParaRPr lang="en-US" sz="2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L-L reactions are often run to the limitations of existing equipment</a:t>
            </a:r>
          </a:p>
          <a:p>
            <a:pPr algn="l"/>
            <a:endParaRPr lang="en-US" sz="2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Drive to develop sustainable and differentiated processes with lower capital and operating costs</a:t>
            </a:r>
          </a:p>
          <a:p>
            <a:pPr algn="l"/>
            <a:endParaRPr lang="en-US" sz="2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Continuous processing using structured equipment (e.g. micro-reactors) has the potential to overcome current limitations</a:t>
            </a:r>
          </a:p>
          <a:p>
            <a:pPr algn="l"/>
            <a:endParaRPr lang="en-US" sz="2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Numerous examples at research level but few compelling examples of processes run at manufacturing scale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928813" y="365125"/>
            <a:ext cx="6715125" cy="863600"/>
          </a:xfrm>
        </p:spPr>
        <p:txBody>
          <a:bodyPr/>
          <a:lstStyle/>
          <a:p>
            <a:r>
              <a:rPr lang="en-GB" sz="3200" dirty="0" smtClean="0"/>
              <a:t>Project Overview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2052" y="1861024"/>
          <a:ext cx="8629935" cy="3625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4294"/>
                <a:gridCol w="6755641"/>
              </a:tblGrid>
              <a:tr h="391007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Project Value</a:t>
                      </a:r>
                      <a:endParaRPr lang="en-GB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Rounded MT Bold" pitchFamily="34" charset="0"/>
                        </a:rPr>
                        <a:t>€5.5m (€3.5m EU funding)</a:t>
                      </a:r>
                      <a:endParaRPr lang="en-GB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/>
                </a:tc>
              </a:tr>
              <a:tr h="396393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Duration: </a:t>
                      </a:r>
                      <a:endParaRPr lang="en-GB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Rounded MT Bold" pitchFamily="34" charset="0"/>
                        </a:rPr>
                        <a:t>40 months </a:t>
                      </a:r>
                      <a:r>
                        <a:rPr lang="en-US" sz="2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Rounded MT Bold" pitchFamily="34" charset="0"/>
                        </a:rPr>
                        <a:t>(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Rounded MT Bold" pitchFamily="34" charset="0"/>
                        </a:rPr>
                        <a:t>Jan 2009 – Mar 2012)</a:t>
                      </a:r>
                      <a:endParaRPr lang="en-GB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/>
                </a:tc>
              </a:tr>
              <a:tr h="24469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Objective:</a:t>
                      </a:r>
                      <a:endParaRPr lang="en-GB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Rounded MT Bold" pitchFamily="34" charset="0"/>
                        </a:rPr>
                        <a:t>   D</a:t>
                      </a:r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 Rounded MT Bold" pitchFamily="34" charset="0"/>
                        </a:rPr>
                        <a:t>evelopment and validation of a process design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 Rounded MT Bold" pitchFamily="34" charset="0"/>
                        </a:rPr>
                        <a:t>      methodology for two-phase liquid-liquid reactions,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US" sz="105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Rounded MT Bold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Rounded MT Bold" pitchFamily="34" charset="0"/>
                        </a:rPr>
                        <a:t>   Demonstration in commodity &amp; specialty chemicals.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en-US" sz="1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Rounded MT Bold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 Rounded MT Bold" pitchFamily="34" charset="0"/>
                        </a:rPr>
                        <a:t>   Develop im</a:t>
                      </a:r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 Rounded MT Bold" pitchFamily="34" charset="0"/>
                        </a:rPr>
                        <a:t>proved understanding of multiphase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 Rounded MT Bold" pitchFamily="34" charset="0"/>
                        </a:rPr>
                        <a:t>      </a:t>
                      </a:r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 Rounded MT Bold" pitchFamily="34" charset="0"/>
                        </a:rPr>
                        <a:t>processes and the design and operation of appropriate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 Rounded MT Bold" pitchFamily="34" charset="0"/>
                        </a:rPr>
                        <a:t>      micro/</a:t>
                      </a:r>
                      <a:r>
                        <a:rPr lang="en-US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 Rounded MT Bold" pitchFamily="34" charset="0"/>
                        </a:rPr>
                        <a:t>meso</a:t>
                      </a:r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 Rounded MT Bold" pitchFamily="34" charset="0"/>
                        </a:rPr>
                        <a:t>-structured reactors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en-GB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/>
                </a:tc>
              </a:tr>
              <a:tr h="391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Partners: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en-GB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1033" y="6026848"/>
            <a:ext cx="608604" cy="60963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1018" y="5164721"/>
            <a:ext cx="838258" cy="36717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61845" y="6012038"/>
            <a:ext cx="545428" cy="54542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38393" y="5147978"/>
            <a:ext cx="796662" cy="46807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48973" y="5199797"/>
            <a:ext cx="608604" cy="60860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20834" y="6122365"/>
            <a:ext cx="815189" cy="37217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95808" y="5279286"/>
            <a:ext cx="1014462" cy="30087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3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11290" y="6042796"/>
            <a:ext cx="886251" cy="5000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4" name="Picture 1" descr="C:\Users\jane.ellis\AppData\Local\Microsoft\Windows\Temporary Internet Files\Content.Outlook\QM8V6YFV\Givaudan logo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733024" y="5255424"/>
            <a:ext cx="1456837" cy="481218"/>
          </a:xfrm>
          <a:prstGeom prst="rect">
            <a:avLst/>
          </a:prstGeom>
          <a:noFill/>
        </p:spPr>
      </p:pic>
      <p:pic>
        <p:nvPicPr>
          <p:cNvPr id="15" name="Picture 2" descr="C:\Users\jane.ellis\AppData\Local\Microsoft\Windows\Temporary Internet Files\Content.Outlook\QM8V6YFV\FCTUC.BMP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466751" y="6067618"/>
            <a:ext cx="2086373" cy="333183"/>
          </a:xfrm>
          <a:prstGeom prst="rect">
            <a:avLst/>
          </a:prstGeom>
          <a:noFill/>
        </p:spPr>
      </p:pic>
      <p:sp>
        <p:nvSpPr>
          <p:cNvPr id="16" name="Subtitle 2"/>
          <p:cNvSpPr txBox="1">
            <a:spLocks/>
          </p:cNvSpPr>
          <p:nvPr/>
        </p:nvSpPr>
        <p:spPr bwMode="auto">
          <a:xfrm>
            <a:off x="-1151353" y="3107218"/>
            <a:ext cx="8875986" cy="5060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Project participants</a:t>
            </a:r>
            <a:endParaRPr lang="en-US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0"/>
            <a:ext cx="3602038" cy="4525963"/>
          </a:xfrm>
        </p:spPr>
        <p:txBody>
          <a:bodyPr>
            <a:normAutofit/>
          </a:bodyPr>
          <a:lstStyle/>
          <a:p>
            <a:pPr>
              <a:spcBef>
                <a:spcPct val="35000"/>
              </a:spcBef>
              <a:buFont typeface="Arial" charset="0"/>
              <a:buNone/>
            </a:pPr>
            <a:endParaRPr lang="en-GB" sz="1800" dirty="0" smtClean="0"/>
          </a:p>
          <a:p>
            <a:pPr>
              <a:spcBef>
                <a:spcPct val="35000"/>
              </a:spcBef>
              <a:buFont typeface="Arial" charset="0"/>
              <a:buNone/>
            </a:pPr>
            <a:endParaRPr lang="en-GB" sz="2000" dirty="0" smtClean="0"/>
          </a:p>
        </p:txBody>
      </p:sp>
      <p:sp>
        <p:nvSpPr>
          <p:cNvPr id="2" name="Content Placeholder 3"/>
          <p:cNvSpPr>
            <a:spLocks/>
          </p:cNvSpPr>
          <p:nvPr/>
        </p:nvSpPr>
        <p:spPr bwMode="auto">
          <a:xfrm>
            <a:off x="2900363" y="6497638"/>
            <a:ext cx="419893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</a:pPr>
            <a:endParaRPr lang="en-GB" sz="2600" dirty="0">
              <a:solidFill>
                <a:srgbClr val="404040"/>
              </a:solidFill>
              <a:latin typeface="Arial Rounded MT Bold" pitchFamily="34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 typeface="Arial" charset="0"/>
              <a:buChar char="–"/>
            </a:pPr>
            <a:endParaRPr lang="en-US" sz="2200" dirty="0">
              <a:solidFill>
                <a:srgbClr val="376092"/>
              </a:solidFill>
              <a:latin typeface="Arial Rounded MT Bold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2261" y="1779138"/>
          <a:ext cx="8202306" cy="428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0372"/>
                <a:gridCol w="1364776"/>
                <a:gridCol w="421715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Partner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EU State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Role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Chemistry Innovation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UK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Project coordinator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FCTUC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PT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Knowledge provider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EPFL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CH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Knowledge provider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WUT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Knowledge provider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IMM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Technology provider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Fluidinova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PT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Technology provider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Britest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UK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Methodology/Industry partnership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Givaudan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CH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End-user Specialty chemicals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Huntsman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BE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End-user Commodity chemicals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CUF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PT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End-user Commodity chemicals</a:t>
                      </a:r>
                      <a:endParaRPr lang="en-GB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1928813" y="365125"/>
            <a:ext cx="6715125" cy="863600"/>
          </a:xfrm>
        </p:spPr>
        <p:txBody>
          <a:bodyPr/>
          <a:lstStyle/>
          <a:p>
            <a:r>
              <a:rPr lang="en-GB" sz="3200" dirty="0" smtClean="0"/>
              <a:t>Project structure</a:t>
            </a:r>
            <a:endParaRPr lang="en-US" sz="3200" dirty="0" smtClean="0"/>
          </a:p>
        </p:txBody>
      </p:sp>
      <p:sp>
        <p:nvSpPr>
          <p:cNvPr id="19458" name="Rectangle 158"/>
          <p:cNvSpPr>
            <a:spLocks noChangeArrowheads="1"/>
          </p:cNvSpPr>
          <p:nvPr/>
        </p:nvSpPr>
        <p:spPr bwMode="auto">
          <a:xfrm>
            <a:off x="433388" y="1619250"/>
            <a:ext cx="8191500" cy="3254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 b="1">
                <a:solidFill>
                  <a:schemeClr val="tx2"/>
                </a:solidFill>
                <a:latin typeface="Arial Rounded MT Bold" pitchFamily="34" charset="0"/>
              </a:rPr>
              <a:t>WP1:</a:t>
            </a:r>
            <a:r>
              <a:rPr lang="en-GB" sz="1200">
                <a:latin typeface="Arial Rounded MT Bold" pitchFamily="34" charset="0"/>
              </a:rPr>
              <a:t> Project coordination</a:t>
            </a:r>
          </a:p>
        </p:txBody>
      </p:sp>
      <p:sp>
        <p:nvSpPr>
          <p:cNvPr id="19459" name="Rectangle 159"/>
          <p:cNvSpPr>
            <a:spLocks noChangeArrowheads="1"/>
          </p:cNvSpPr>
          <p:nvPr/>
        </p:nvSpPr>
        <p:spPr bwMode="auto">
          <a:xfrm>
            <a:off x="1300163" y="2081213"/>
            <a:ext cx="2016125" cy="6477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1100">
                <a:latin typeface="Arial Rounded MT Bold" pitchFamily="34" charset="0"/>
              </a:rPr>
              <a:t>WP3: Design of tailored </a:t>
            </a:r>
          </a:p>
          <a:p>
            <a:r>
              <a:rPr lang="en-GB" sz="1100">
                <a:latin typeface="Arial Rounded MT Bold" pitchFamily="34" charset="0"/>
              </a:rPr>
              <a:t>structured devices</a:t>
            </a:r>
          </a:p>
        </p:txBody>
      </p:sp>
      <p:sp>
        <p:nvSpPr>
          <p:cNvPr id="19460" name="Rectangle 160"/>
          <p:cNvSpPr>
            <a:spLocks noChangeArrowheads="1"/>
          </p:cNvSpPr>
          <p:nvPr/>
        </p:nvSpPr>
        <p:spPr bwMode="auto">
          <a:xfrm>
            <a:off x="1300163" y="2728913"/>
            <a:ext cx="2016125" cy="677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100">
                <a:latin typeface="Arial Rounded MT Bold" pitchFamily="34" charset="0"/>
              </a:rPr>
              <a:t>Micro- &amp; milli-structured</a:t>
            </a:r>
          </a:p>
          <a:p>
            <a:pPr algn="ctr"/>
            <a:r>
              <a:rPr lang="en-GB" sz="1100">
                <a:latin typeface="Arial Rounded MT Bold" pitchFamily="34" charset="0"/>
              </a:rPr>
              <a:t>Reactors</a:t>
            </a:r>
            <a:endParaRPr lang="en-GB" sz="1000">
              <a:latin typeface="Arial Rounded MT Bold" pitchFamily="34" charset="0"/>
              <a:cs typeface="Arial" charset="0"/>
            </a:endParaRPr>
          </a:p>
        </p:txBody>
      </p:sp>
      <p:sp>
        <p:nvSpPr>
          <p:cNvPr id="19461" name="Rectangle 161"/>
          <p:cNvSpPr>
            <a:spLocks noChangeArrowheads="1"/>
          </p:cNvSpPr>
          <p:nvPr/>
        </p:nvSpPr>
        <p:spPr bwMode="auto">
          <a:xfrm>
            <a:off x="1300163" y="3405188"/>
            <a:ext cx="2016125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100">
                <a:latin typeface="Arial Rounded MT Bold" pitchFamily="34" charset="0"/>
              </a:rPr>
              <a:t>Netmix</a:t>
            </a:r>
            <a:r>
              <a:rPr lang="en-GB" sz="1100">
                <a:latin typeface="Arial Rounded MT Bold" pitchFamily="34" charset="0"/>
                <a:cs typeface="Arial" charset="0"/>
              </a:rPr>
              <a:t>®-derived </a:t>
            </a:r>
          </a:p>
          <a:p>
            <a:pPr algn="ctr"/>
            <a:r>
              <a:rPr lang="en-GB" sz="1100">
                <a:latin typeface="Arial Rounded MT Bold" pitchFamily="34" charset="0"/>
                <a:cs typeface="Arial" charset="0"/>
              </a:rPr>
              <a:t>mesostructured reactors</a:t>
            </a:r>
          </a:p>
        </p:txBody>
      </p:sp>
      <p:sp>
        <p:nvSpPr>
          <p:cNvPr id="19462" name="Rectangle 162"/>
          <p:cNvSpPr>
            <a:spLocks noChangeArrowheads="1"/>
          </p:cNvSpPr>
          <p:nvPr/>
        </p:nvSpPr>
        <p:spPr bwMode="auto">
          <a:xfrm>
            <a:off x="4584700" y="2081213"/>
            <a:ext cx="1624013" cy="6477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100">
                <a:latin typeface="Arial Rounded MT Bold" pitchFamily="34" charset="0"/>
              </a:rPr>
              <a:t>WP4A: </a:t>
            </a:r>
          </a:p>
          <a:p>
            <a:r>
              <a:rPr lang="en-US" sz="1100">
                <a:latin typeface="Arial Rounded MT Bold" pitchFamily="34" charset="0"/>
              </a:rPr>
              <a:t>Device development </a:t>
            </a:r>
          </a:p>
          <a:p>
            <a:r>
              <a:rPr lang="en-US" sz="1100">
                <a:latin typeface="Arial Rounded MT Bold" pitchFamily="34" charset="0"/>
              </a:rPr>
              <a:t>and characterization</a:t>
            </a:r>
            <a:endParaRPr lang="en-GB" sz="1100">
              <a:latin typeface="Arial Rounded MT Bold" pitchFamily="34" charset="0"/>
            </a:endParaRPr>
          </a:p>
        </p:txBody>
      </p:sp>
      <p:sp>
        <p:nvSpPr>
          <p:cNvPr id="19463" name="Rectangle 163"/>
          <p:cNvSpPr>
            <a:spLocks noChangeArrowheads="1"/>
          </p:cNvSpPr>
          <p:nvPr/>
        </p:nvSpPr>
        <p:spPr bwMode="auto">
          <a:xfrm>
            <a:off x="6208713" y="2728913"/>
            <a:ext cx="1582737" cy="677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100">
                <a:latin typeface="Arial Rounded MT Bold" pitchFamily="34" charset="0"/>
              </a:rPr>
              <a:t>Multipurpose plant</a:t>
            </a:r>
          </a:p>
          <a:p>
            <a:pPr algn="ctr"/>
            <a:r>
              <a:rPr lang="en-GB" sz="1100">
                <a:latin typeface="Arial Rounded MT Bold" pitchFamily="34" charset="0"/>
              </a:rPr>
              <a:t>Reactor, separator,</a:t>
            </a:r>
          </a:p>
          <a:p>
            <a:pPr algn="ctr"/>
            <a:r>
              <a:rPr lang="en-GB" sz="1100">
                <a:latin typeface="Arial Rounded MT Bold" pitchFamily="34" charset="0"/>
              </a:rPr>
              <a:t>crystallizer, etc.</a:t>
            </a:r>
          </a:p>
        </p:txBody>
      </p:sp>
      <p:sp>
        <p:nvSpPr>
          <p:cNvPr id="19464" name="Rectangle 164"/>
          <p:cNvSpPr>
            <a:spLocks noChangeArrowheads="1"/>
          </p:cNvSpPr>
          <p:nvPr/>
        </p:nvSpPr>
        <p:spPr bwMode="auto">
          <a:xfrm>
            <a:off x="4584700" y="3405188"/>
            <a:ext cx="1624013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100">
                <a:latin typeface="Arial Rounded MT Bold" pitchFamily="34" charset="0"/>
              </a:rPr>
              <a:t>Commodity</a:t>
            </a:r>
          </a:p>
          <a:p>
            <a:pPr algn="ctr"/>
            <a:r>
              <a:rPr lang="en-GB" sz="1100">
                <a:latin typeface="Arial Rounded MT Bold" pitchFamily="34" charset="0"/>
              </a:rPr>
              <a:t>chemicals</a:t>
            </a:r>
          </a:p>
        </p:txBody>
      </p:sp>
      <p:sp>
        <p:nvSpPr>
          <p:cNvPr id="19465" name="AutoShape 165"/>
          <p:cNvSpPr>
            <a:spLocks noChangeArrowheads="1"/>
          </p:cNvSpPr>
          <p:nvPr/>
        </p:nvSpPr>
        <p:spPr bwMode="auto">
          <a:xfrm>
            <a:off x="595313" y="4503738"/>
            <a:ext cx="3843337" cy="792162"/>
          </a:xfrm>
          <a:prstGeom prst="homePlate">
            <a:avLst>
              <a:gd name="adj" fmla="val 106805"/>
            </a:avLst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1100">
                <a:latin typeface="Arial Rounded MT Bold" pitchFamily="34" charset="0"/>
              </a:rPr>
              <a:t>WP2: Modelling &amp; Process Description</a:t>
            </a:r>
          </a:p>
          <a:p>
            <a:r>
              <a:rPr lang="en-GB" sz="1000">
                <a:latin typeface="Arial Rounded MT Bold" pitchFamily="34" charset="0"/>
              </a:rPr>
              <a:t>Mathematical modelling and numerical simulations to</a:t>
            </a:r>
          </a:p>
          <a:p>
            <a:r>
              <a:rPr lang="en-GB" sz="1000">
                <a:latin typeface="Arial Rounded MT Bold" pitchFamily="34" charset="0"/>
              </a:rPr>
              <a:t>develop understanding of interaction between sub-</a:t>
            </a:r>
          </a:p>
          <a:p>
            <a:r>
              <a:rPr lang="en-GB" sz="1000">
                <a:latin typeface="Arial Rounded MT Bold" pitchFamily="34" charset="0"/>
              </a:rPr>
              <a:t>processes and equipment structures</a:t>
            </a:r>
          </a:p>
        </p:txBody>
      </p:sp>
      <p:sp>
        <p:nvSpPr>
          <p:cNvPr id="19466" name="AutoShape 166"/>
          <p:cNvSpPr>
            <a:spLocks noChangeArrowheads="1"/>
          </p:cNvSpPr>
          <p:nvPr/>
        </p:nvSpPr>
        <p:spPr bwMode="auto">
          <a:xfrm>
            <a:off x="4295775" y="4503738"/>
            <a:ext cx="4238625" cy="792162"/>
          </a:xfrm>
          <a:prstGeom prst="chevron">
            <a:avLst>
              <a:gd name="adj" fmla="val 115882"/>
            </a:avLst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1100">
                <a:latin typeface="Arial Rounded MT Bold" pitchFamily="34" charset="0"/>
              </a:rPr>
              <a:t>WP5: Generic knowledge/toolkit </a:t>
            </a:r>
          </a:p>
          <a:p>
            <a:r>
              <a:rPr lang="en-GB" sz="1100">
                <a:latin typeface="Arial Rounded MT Bold" pitchFamily="34" charset="0"/>
              </a:rPr>
              <a:t>Development</a:t>
            </a:r>
          </a:p>
          <a:p>
            <a:r>
              <a:rPr lang="en-GB" sz="1000">
                <a:latin typeface="Arial Rounded MT Bold" pitchFamily="34" charset="0"/>
              </a:rPr>
              <a:t>Develop generic understanding for </a:t>
            </a:r>
          </a:p>
          <a:p>
            <a:r>
              <a:rPr lang="en-GB" sz="1000">
                <a:latin typeface="Arial Rounded MT Bold" pitchFamily="34" charset="0"/>
              </a:rPr>
              <a:t>dev. of processes and equipment</a:t>
            </a:r>
          </a:p>
        </p:txBody>
      </p:sp>
      <p:sp>
        <p:nvSpPr>
          <p:cNvPr id="19467" name="Line 167"/>
          <p:cNvSpPr>
            <a:spLocks noChangeShapeType="1"/>
          </p:cNvSpPr>
          <p:nvPr/>
        </p:nvSpPr>
        <p:spPr bwMode="auto">
          <a:xfrm>
            <a:off x="431800" y="1622425"/>
            <a:ext cx="46038" cy="4454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68" name="Line 168"/>
          <p:cNvSpPr>
            <a:spLocks noChangeShapeType="1"/>
          </p:cNvSpPr>
          <p:nvPr/>
        </p:nvSpPr>
        <p:spPr bwMode="auto">
          <a:xfrm>
            <a:off x="8621713" y="1647825"/>
            <a:ext cx="46037" cy="43672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69" name="Rectangle 173"/>
          <p:cNvSpPr>
            <a:spLocks noChangeArrowheads="1"/>
          </p:cNvSpPr>
          <p:nvPr/>
        </p:nvSpPr>
        <p:spPr bwMode="auto">
          <a:xfrm>
            <a:off x="4584700" y="2728913"/>
            <a:ext cx="1624013" cy="677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100">
                <a:latin typeface="Arial Rounded MT Bold" pitchFamily="34" charset="0"/>
              </a:rPr>
              <a:t>Speciality fine</a:t>
            </a:r>
          </a:p>
          <a:p>
            <a:pPr algn="ctr"/>
            <a:r>
              <a:rPr lang="en-GB" sz="1100">
                <a:latin typeface="Arial Rounded MT Bold" pitchFamily="34" charset="0"/>
              </a:rPr>
              <a:t>chemicals</a:t>
            </a:r>
          </a:p>
        </p:txBody>
      </p:sp>
      <p:sp>
        <p:nvSpPr>
          <p:cNvPr id="19470" name="Rectangle 174"/>
          <p:cNvSpPr>
            <a:spLocks noChangeArrowheads="1"/>
          </p:cNvSpPr>
          <p:nvPr/>
        </p:nvSpPr>
        <p:spPr bwMode="auto">
          <a:xfrm>
            <a:off x="6208713" y="3405188"/>
            <a:ext cx="1582737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100">
                <a:latin typeface="Arial Rounded MT Bold" pitchFamily="34" charset="0"/>
              </a:rPr>
              <a:t>Experimental</a:t>
            </a:r>
          </a:p>
          <a:p>
            <a:pPr algn="ctr"/>
            <a:r>
              <a:rPr lang="en-GB" sz="1100">
                <a:latin typeface="Arial Rounded MT Bold" pitchFamily="34" charset="0"/>
              </a:rPr>
              <a:t>Research Facility</a:t>
            </a:r>
          </a:p>
        </p:txBody>
      </p:sp>
      <p:sp>
        <p:nvSpPr>
          <p:cNvPr id="19471" name="AutoShape 183"/>
          <p:cNvSpPr>
            <a:spLocks noChangeArrowheads="1"/>
          </p:cNvSpPr>
          <p:nvPr/>
        </p:nvSpPr>
        <p:spPr bwMode="auto">
          <a:xfrm>
            <a:off x="889000" y="2468563"/>
            <a:ext cx="215900" cy="1295400"/>
          </a:xfrm>
          <a:prstGeom prst="downArrow">
            <a:avLst>
              <a:gd name="adj1" fmla="val 50000"/>
              <a:gd name="adj2" fmla="val 1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Verdana" pitchFamily="34" charset="0"/>
            </a:endParaRPr>
          </a:p>
        </p:txBody>
      </p:sp>
      <p:sp>
        <p:nvSpPr>
          <p:cNvPr id="19472" name="Text Box 184"/>
          <p:cNvSpPr txBox="1">
            <a:spLocks noChangeArrowheads="1"/>
          </p:cNvSpPr>
          <p:nvPr/>
        </p:nvSpPr>
        <p:spPr bwMode="auto">
          <a:xfrm>
            <a:off x="725488" y="2214563"/>
            <a:ext cx="57943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100">
                <a:latin typeface="Arial Rounded MT Bold" pitchFamily="34" charset="0"/>
              </a:rPr>
              <a:t>micro</a:t>
            </a:r>
          </a:p>
        </p:txBody>
      </p:sp>
      <p:sp>
        <p:nvSpPr>
          <p:cNvPr id="19473" name="Text Box 185"/>
          <p:cNvSpPr txBox="1">
            <a:spLocks noChangeArrowheads="1"/>
          </p:cNvSpPr>
          <p:nvPr/>
        </p:nvSpPr>
        <p:spPr bwMode="auto">
          <a:xfrm>
            <a:off x="723900" y="3765550"/>
            <a:ext cx="5556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100">
                <a:latin typeface="Arial Rounded MT Bold" pitchFamily="34" charset="0"/>
              </a:rPr>
              <a:t>meso</a:t>
            </a:r>
          </a:p>
        </p:txBody>
      </p:sp>
      <p:sp>
        <p:nvSpPr>
          <p:cNvPr id="19474" name="Text Box 186"/>
          <p:cNvSpPr txBox="1">
            <a:spLocks noChangeArrowheads="1"/>
          </p:cNvSpPr>
          <p:nvPr/>
        </p:nvSpPr>
        <p:spPr bwMode="auto">
          <a:xfrm rot="-5400000">
            <a:off x="246063" y="2894013"/>
            <a:ext cx="111283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100" i="1">
                <a:latin typeface="Arial Rounded MT Bold" pitchFamily="34" charset="0"/>
              </a:rPr>
              <a:t>Device scale</a:t>
            </a:r>
          </a:p>
        </p:txBody>
      </p:sp>
      <p:sp>
        <p:nvSpPr>
          <p:cNvPr id="19475" name="AutoShape 189"/>
          <p:cNvSpPr>
            <a:spLocks noChangeArrowheads="1"/>
          </p:cNvSpPr>
          <p:nvPr/>
        </p:nvSpPr>
        <p:spPr bwMode="auto">
          <a:xfrm>
            <a:off x="7920038" y="2495550"/>
            <a:ext cx="215900" cy="1295400"/>
          </a:xfrm>
          <a:prstGeom prst="downArrow">
            <a:avLst>
              <a:gd name="adj1" fmla="val 50000"/>
              <a:gd name="adj2" fmla="val 1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Verdana" pitchFamily="34" charset="0"/>
            </a:endParaRPr>
          </a:p>
        </p:txBody>
      </p:sp>
      <p:sp>
        <p:nvSpPr>
          <p:cNvPr id="19476" name="Text Box 190"/>
          <p:cNvSpPr txBox="1">
            <a:spLocks noChangeArrowheads="1"/>
          </p:cNvSpPr>
          <p:nvPr/>
        </p:nvSpPr>
        <p:spPr bwMode="auto">
          <a:xfrm>
            <a:off x="7756525" y="2241550"/>
            <a:ext cx="5794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100">
                <a:latin typeface="Arial Rounded MT Bold" pitchFamily="34" charset="0"/>
              </a:rPr>
              <a:t>micro</a:t>
            </a:r>
          </a:p>
        </p:txBody>
      </p:sp>
      <p:sp>
        <p:nvSpPr>
          <p:cNvPr id="19477" name="Text Box 191"/>
          <p:cNvSpPr txBox="1">
            <a:spLocks noChangeArrowheads="1"/>
          </p:cNvSpPr>
          <p:nvPr/>
        </p:nvSpPr>
        <p:spPr bwMode="auto">
          <a:xfrm>
            <a:off x="7754938" y="3792538"/>
            <a:ext cx="5556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100">
                <a:latin typeface="Arial Rounded MT Bold" pitchFamily="34" charset="0"/>
              </a:rPr>
              <a:t>meso</a:t>
            </a:r>
          </a:p>
        </p:txBody>
      </p:sp>
      <p:sp>
        <p:nvSpPr>
          <p:cNvPr id="19478" name="Text Box 192"/>
          <p:cNvSpPr txBox="1">
            <a:spLocks noChangeArrowheads="1"/>
          </p:cNvSpPr>
          <p:nvPr/>
        </p:nvSpPr>
        <p:spPr bwMode="auto">
          <a:xfrm rot="5400000">
            <a:off x="7581106" y="3009107"/>
            <a:ext cx="130333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100" i="1">
                <a:latin typeface="Arial Rounded MT Bold" pitchFamily="34" charset="0"/>
              </a:rPr>
              <a:t>Process scale</a:t>
            </a:r>
          </a:p>
        </p:txBody>
      </p:sp>
      <p:sp>
        <p:nvSpPr>
          <p:cNvPr id="19479" name="Rectangle 193"/>
          <p:cNvSpPr>
            <a:spLocks noChangeArrowheads="1"/>
          </p:cNvSpPr>
          <p:nvPr/>
        </p:nvSpPr>
        <p:spPr bwMode="auto">
          <a:xfrm>
            <a:off x="476250" y="5810250"/>
            <a:ext cx="8191500" cy="2682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latin typeface="Arial Rounded MT Bold" pitchFamily="34" charset="0"/>
              </a:rPr>
              <a:t>WP6: Training activities. E-learning, demonstrations, website, dissemination events, degree module</a:t>
            </a:r>
          </a:p>
        </p:txBody>
      </p:sp>
      <p:sp>
        <p:nvSpPr>
          <p:cNvPr id="19480" name="Rectangle 196"/>
          <p:cNvSpPr>
            <a:spLocks noChangeArrowheads="1"/>
          </p:cNvSpPr>
          <p:nvPr/>
        </p:nvSpPr>
        <p:spPr bwMode="auto">
          <a:xfrm>
            <a:off x="6208713" y="2081213"/>
            <a:ext cx="1582737" cy="6477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100">
                <a:latin typeface="Arial Rounded MT Bold" pitchFamily="34" charset="0"/>
              </a:rPr>
              <a:t>WP4B: </a:t>
            </a:r>
          </a:p>
          <a:p>
            <a:r>
              <a:rPr lang="en-US" sz="1100">
                <a:latin typeface="Arial Rounded MT Bold" pitchFamily="34" charset="0"/>
              </a:rPr>
              <a:t>Final device </a:t>
            </a:r>
          </a:p>
          <a:p>
            <a:r>
              <a:rPr lang="en-US" sz="1100">
                <a:latin typeface="Arial Rounded MT Bold" pitchFamily="34" charset="0"/>
              </a:rPr>
              <a:t>and plant testing</a:t>
            </a:r>
            <a:endParaRPr lang="en-GB" sz="1100">
              <a:latin typeface="Arial Rounded MT Bold" pitchFamily="34" charset="0"/>
            </a:endParaRPr>
          </a:p>
        </p:txBody>
      </p:sp>
      <p:sp>
        <p:nvSpPr>
          <p:cNvPr id="19481" name="AutoShape 198"/>
          <p:cNvSpPr>
            <a:spLocks noChangeArrowheads="1"/>
          </p:cNvSpPr>
          <p:nvPr/>
        </p:nvSpPr>
        <p:spPr bwMode="auto">
          <a:xfrm>
            <a:off x="1876425" y="4097338"/>
            <a:ext cx="228600" cy="360362"/>
          </a:xfrm>
          <a:prstGeom prst="downArrow">
            <a:avLst>
              <a:gd name="adj1" fmla="val 50000"/>
              <a:gd name="adj2" fmla="val 3784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Verdana" pitchFamily="34" charset="0"/>
            </a:endParaRPr>
          </a:p>
        </p:txBody>
      </p:sp>
      <p:sp>
        <p:nvSpPr>
          <p:cNvPr id="19482" name="AutoShape 203"/>
          <p:cNvSpPr>
            <a:spLocks noChangeArrowheads="1"/>
          </p:cNvSpPr>
          <p:nvPr/>
        </p:nvSpPr>
        <p:spPr bwMode="auto">
          <a:xfrm rot="-5400000">
            <a:off x="3806031" y="2332832"/>
            <a:ext cx="344487" cy="952500"/>
          </a:xfrm>
          <a:prstGeom prst="downArrow">
            <a:avLst>
              <a:gd name="adj1" fmla="val 50000"/>
              <a:gd name="adj2" fmla="val 417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Verdana" pitchFamily="34" charset="0"/>
            </a:endParaRPr>
          </a:p>
        </p:txBody>
      </p:sp>
      <p:sp>
        <p:nvSpPr>
          <p:cNvPr id="19483" name="AutoShape 203"/>
          <p:cNvSpPr>
            <a:spLocks noChangeArrowheads="1"/>
          </p:cNvSpPr>
          <p:nvPr/>
        </p:nvSpPr>
        <p:spPr bwMode="auto">
          <a:xfrm rot="5400000">
            <a:off x="3806031" y="2999582"/>
            <a:ext cx="344487" cy="952500"/>
          </a:xfrm>
          <a:prstGeom prst="downArrow">
            <a:avLst>
              <a:gd name="adj1" fmla="val 50000"/>
              <a:gd name="adj2" fmla="val 417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Verdana" pitchFamily="34" charset="0"/>
            </a:endParaRPr>
          </a:p>
        </p:txBody>
      </p:sp>
      <p:sp>
        <p:nvSpPr>
          <p:cNvPr id="19484" name="AutoShape 198"/>
          <p:cNvSpPr>
            <a:spLocks noChangeArrowheads="1"/>
          </p:cNvSpPr>
          <p:nvPr/>
        </p:nvSpPr>
        <p:spPr bwMode="auto">
          <a:xfrm rot="10800000">
            <a:off x="2457450" y="4087813"/>
            <a:ext cx="228600" cy="360362"/>
          </a:xfrm>
          <a:prstGeom prst="downArrow">
            <a:avLst>
              <a:gd name="adj1" fmla="val 50000"/>
              <a:gd name="adj2" fmla="val 3784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Verdana" pitchFamily="34" charset="0"/>
            </a:endParaRPr>
          </a:p>
        </p:txBody>
      </p:sp>
      <p:sp>
        <p:nvSpPr>
          <p:cNvPr id="19485" name="AutoShape 198"/>
          <p:cNvSpPr>
            <a:spLocks noChangeArrowheads="1"/>
          </p:cNvSpPr>
          <p:nvPr/>
        </p:nvSpPr>
        <p:spPr bwMode="auto">
          <a:xfrm>
            <a:off x="6099175" y="4083050"/>
            <a:ext cx="228600" cy="360363"/>
          </a:xfrm>
          <a:prstGeom prst="downArrow">
            <a:avLst>
              <a:gd name="adj1" fmla="val 50000"/>
              <a:gd name="adj2" fmla="val 3784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Project outputs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9116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Improved fundamental understanding of processes and design requirements</a:t>
            </a:r>
          </a:p>
          <a:p>
            <a:r>
              <a:rPr lang="en-US" dirty="0" smtClean="0"/>
              <a:t>Development and validation of a design methodology &amp; criteria for dealing with two-phase liquid/liquid-reactions</a:t>
            </a:r>
          </a:p>
          <a:p>
            <a:r>
              <a:rPr lang="en-US" dirty="0" smtClean="0"/>
              <a:t>New generation of flexible and high-performance process equipment </a:t>
            </a:r>
          </a:p>
          <a:p>
            <a:r>
              <a:rPr lang="en-US" dirty="0" smtClean="0"/>
              <a:t>Improved sustainability of chemical processes</a:t>
            </a:r>
          </a:p>
          <a:p>
            <a:r>
              <a:rPr lang="en-US" dirty="0" smtClean="0"/>
              <a:t>Dissemination of outputs via:</a:t>
            </a:r>
          </a:p>
          <a:p>
            <a:pPr lvl="1"/>
            <a:r>
              <a:rPr lang="en-US" dirty="0" smtClean="0"/>
              <a:t>Mid-term and end of project events</a:t>
            </a:r>
          </a:p>
          <a:p>
            <a:pPr lvl="1"/>
            <a:r>
              <a:rPr lang="en-GB" dirty="0" smtClean="0"/>
              <a:t>E-learning packages and practical demonstration</a:t>
            </a:r>
          </a:p>
          <a:p>
            <a:pPr lvl="1"/>
            <a:r>
              <a:rPr lang="en-GB" dirty="0" smtClean="0"/>
              <a:t>Training materials for </a:t>
            </a:r>
            <a:r>
              <a:rPr lang="en-GB" dirty="0" err="1" smtClean="0"/>
              <a:t>HEIs</a:t>
            </a:r>
            <a:endParaRPr lang="en-GB" dirty="0" smtClean="0"/>
          </a:p>
          <a:p>
            <a:pPr lvl="1"/>
            <a:r>
              <a:rPr lang="en-GB" dirty="0" smtClean="0"/>
              <a:t>www.fp7pills.eu</a:t>
            </a:r>
            <a:endParaRPr lang="en-US" dirty="0"/>
          </a:p>
        </p:txBody>
      </p:sp>
      <p:pic>
        <p:nvPicPr>
          <p:cNvPr id="6" name="Picture 1" descr="FP7-gen-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874" y="5855939"/>
            <a:ext cx="1127750" cy="91782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392073" y="6127553"/>
            <a:ext cx="75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rgbClr val="404040"/>
                </a:solidFill>
                <a:latin typeface="Arial Rounded MT Bold" pitchFamily="34" charset="0"/>
              </a:rPr>
              <a:t>The research </a:t>
            </a:r>
            <a:r>
              <a:rPr lang="en-GB" sz="1200" dirty="0" smtClean="0">
                <a:solidFill>
                  <a:srgbClr val="404040"/>
                </a:solidFill>
                <a:latin typeface="Arial Rounded MT Bold" pitchFamily="34" charset="0"/>
              </a:rPr>
              <a:t>leading</a:t>
            </a:r>
            <a:r>
              <a:rPr lang="en-US" sz="1200" dirty="0" smtClean="0">
                <a:solidFill>
                  <a:srgbClr val="404040"/>
                </a:solidFill>
                <a:latin typeface="Arial Rounded MT Bold" pitchFamily="34" charset="0"/>
              </a:rPr>
              <a:t> to these results has received funding from the European Community's</a:t>
            </a:r>
          </a:p>
          <a:p>
            <a:pPr algn="ctr"/>
            <a:r>
              <a:rPr lang="en-US" sz="1200" dirty="0" smtClean="0">
                <a:solidFill>
                  <a:srgbClr val="404040"/>
                </a:solidFill>
                <a:latin typeface="Arial Rounded MT Bold" pitchFamily="34" charset="0"/>
              </a:rPr>
              <a:t>Seventh Framework </a:t>
            </a:r>
            <a:r>
              <a:rPr lang="en-GB" sz="1200" dirty="0" smtClean="0">
                <a:solidFill>
                  <a:srgbClr val="404040"/>
                </a:solidFill>
                <a:latin typeface="Arial Rounded MT Bold" pitchFamily="34" charset="0"/>
              </a:rPr>
              <a:t>Programme</a:t>
            </a:r>
            <a:r>
              <a:rPr lang="en-US" sz="1200" dirty="0" smtClean="0">
                <a:solidFill>
                  <a:srgbClr val="404040"/>
                </a:solidFill>
                <a:latin typeface="Arial Rounded MT Bold" pitchFamily="34" charset="0"/>
              </a:rPr>
              <a:t> (FP7/2007-2013) under grant agreement n° NMP2-SL-2008-214599</a:t>
            </a:r>
            <a:endParaRPr lang="en-US" sz="1200" dirty="0">
              <a:solidFill>
                <a:srgbClr val="40404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LLS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PILLS Slide Template</Template>
  <TotalTime>3001</TotalTime>
  <Words>673</Words>
  <Application>Microsoft Office PowerPoint</Application>
  <PresentationFormat>On-screen Show (4:3)</PresentationFormat>
  <Paragraphs>155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PILLS Slide Template</vt:lpstr>
      <vt:lpstr>Slide 1</vt:lpstr>
      <vt:lpstr>Link with other EU NMP projects</vt:lpstr>
      <vt:lpstr>Technical context for project </vt:lpstr>
      <vt:lpstr>Project Overview</vt:lpstr>
      <vt:lpstr>Project participants</vt:lpstr>
      <vt:lpstr>Project structure</vt:lpstr>
      <vt:lpstr>Project outputs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Whole Process Design</dc:title>
  <dc:creator>Jeremy Double</dc:creator>
  <cp:lastModifiedBy>jeremy.double</cp:lastModifiedBy>
  <cp:revision>177</cp:revision>
  <dcterms:created xsi:type="dcterms:W3CDTF">2010-10-26T09:57:32Z</dcterms:created>
  <dcterms:modified xsi:type="dcterms:W3CDTF">2012-05-01T13:18:36Z</dcterms:modified>
</cp:coreProperties>
</file>